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embeddedFontLst>
    <p:embeddedFont>
      <p:font typeface="Lora"/>
      <p:regular r:id="rId34"/>
      <p:bold r:id="rId35"/>
      <p:italic r:id="rId36"/>
      <p:boldItalic r:id="rId37"/>
    </p:embeddedFont>
    <p:embeddedFont>
      <p:font typeface="ABeeZee"/>
      <p:regular r:id="rId38"/>
      <p: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B69ABD0-7141-4976-A045-A957984DBA1A}">
  <a:tblStyle styleId="{AB69ABD0-7141-4976-A045-A957984DBA1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Lora-bold.fntdata"/><Relationship Id="rId12" Type="http://schemas.openxmlformats.org/officeDocument/2006/relationships/slide" Target="slides/slide6.xml"/><Relationship Id="rId34" Type="http://schemas.openxmlformats.org/officeDocument/2006/relationships/font" Target="fonts/Lora-regular.fntdata"/><Relationship Id="rId15" Type="http://schemas.openxmlformats.org/officeDocument/2006/relationships/slide" Target="slides/slide9.xml"/><Relationship Id="rId37" Type="http://schemas.openxmlformats.org/officeDocument/2006/relationships/font" Target="fonts/Lora-boldItalic.fntdata"/><Relationship Id="rId14" Type="http://schemas.openxmlformats.org/officeDocument/2006/relationships/slide" Target="slides/slide8.xml"/><Relationship Id="rId36" Type="http://schemas.openxmlformats.org/officeDocument/2006/relationships/font" Target="fonts/Lora-italic.fntdata"/><Relationship Id="rId17" Type="http://schemas.openxmlformats.org/officeDocument/2006/relationships/slide" Target="slides/slide11.xml"/><Relationship Id="rId39" Type="http://schemas.openxmlformats.org/officeDocument/2006/relationships/font" Target="fonts/ABeeZee-italic.fntdata"/><Relationship Id="rId16" Type="http://schemas.openxmlformats.org/officeDocument/2006/relationships/slide" Target="slides/slide10.xml"/><Relationship Id="rId38" Type="http://schemas.openxmlformats.org/officeDocument/2006/relationships/font" Target="fonts/ABeeZee-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077248b80b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077248b80b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10ba091612_0_5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10ba091612_0_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SM- Structure- Give them something to talk about. </a:t>
            </a:r>
            <a:endParaRPr sz="2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13d7ade5f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13d7ade5f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SM- Structure- Give them something to talk about. </a:t>
            </a:r>
            <a:endParaRPr sz="2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13d7ade5f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13d7ade5f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SM- Structure- Give them something to talk about. </a:t>
            </a:r>
            <a:endParaRPr sz="2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13d7ade5fc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13d7ade5fc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10ba091612_0_661:notes"/>
          <p:cNvSpPr/>
          <p:nvPr>
            <p:ph idx="2" type="sldImg"/>
          </p:nvPr>
        </p:nvSpPr>
        <p:spPr>
          <a:xfrm>
            <a:off x="381374" y="685800"/>
            <a:ext cx="60957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10ba091612_0_6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aseline="30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10ba091612_0_666:notes"/>
          <p:cNvSpPr/>
          <p:nvPr>
            <p:ph idx="2" type="sldImg"/>
          </p:nvPr>
        </p:nvSpPr>
        <p:spPr>
          <a:xfrm>
            <a:off x="381374" y="685800"/>
            <a:ext cx="60957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10ba091612_0_6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10ba091612_0_679:notes"/>
          <p:cNvSpPr/>
          <p:nvPr>
            <p:ph idx="2" type="sldImg"/>
          </p:nvPr>
        </p:nvSpPr>
        <p:spPr>
          <a:xfrm>
            <a:off x="381374" y="685800"/>
            <a:ext cx="60957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10ba091612_0_6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10ba091612_0_672:notes"/>
          <p:cNvSpPr/>
          <p:nvPr>
            <p:ph idx="2" type="sldImg"/>
          </p:nvPr>
        </p:nvSpPr>
        <p:spPr>
          <a:xfrm>
            <a:off x="381374" y="685800"/>
            <a:ext cx="60957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10ba091612_0_6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077248b80b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077248b80b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10ba091612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10ba091612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PW</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13d7ade5f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13d7ade5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SM</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10cbe0bdea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110cbe0bdea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10ba091612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110ba091612_0_170:notes"/>
          <p:cNvSpPr/>
          <p:nvPr>
            <p:ph idx="2" type="sldImg"/>
          </p:nvPr>
        </p:nvSpPr>
        <p:spPr>
          <a:xfrm>
            <a:off x="1143213"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10ba091612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110ba091612_0_176:notes"/>
          <p:cNvSpPr/>
          <p:nvPr>
            <p:ph idx="2" type="sldImg"/>
          </p:nvPr>
        </p:nvSpPr>
        <p:spPr>
          <a:xfrm>
            <a:off x="1143213"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10ba091612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110ba091612_0_188:notes"/>
          <p:cNvSpPr/>
          <p:nvPr>
            <p:ph idx="2" type="sldImg"/>
          </p:nvPr>
        </p:nvSpPr>
        <p:spPr>
          <a:xfrm>
            <a:off x="1143213"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13d7ade5fc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113d7ade5fc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077248b80b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1077248b80b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077248b80b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1077248b80b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077248b80b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1077248b80b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10ba091612_0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SM hatred of cats; love of dogs</a:t>
            </a:r>
            <a:endParaRPr/>
          </a:p>
        </p:txBody>
      </p:sp>
      <p:sp>
        <p:nvSpPr>
          <p:cNvPr id="107" name="Google Shape;107;g110ba091612_0_4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13d7ade5f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13d7ade5f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600"/>
              </a:spcAft>
              <a:buClr>
                <a:schemeClr val="dk1"/>
              </a:buClr>
              <a:buSzPts val="2400"/>
              <a:buFont typeface="Arial"/>
              <a:buNone/>
            </a:pPr>
            <a:r>
              <a:rPr lang="en" sz="800">
                <a:solidFill>
                  <a:srgbClr val="595959"/>
                </a:solidFill>
                <a:latin typeface="Lora"/>
                <a:ea typeface="Lora"/>
                <a:cs typeface="Lora"/>
                <a:sym typeface="Lora"/>
              </a:rPr>
              <a:t>A nation of disgruntled immigrants (Founding Fathers) who settled on stolen land (owned by the Native Americans).  That land flourished and grew through hard work and skilled laborers who were underpaid (Slavery).  It had moments where we didn’t get along (Civil War). </a:t>
            </a:r>
            <a:br>
              <a:rPr lang="en" sz="800">
                <a:solidFill>
                  <a:srgbClr val="595959"/>
                </a:solidFill>
                <a:latin typeface="Lora"/>
                <a:ea typeface="Lora"/>
                <a:cs typeface="Lora"/>
                <a:sym typeface="Lora"/>
              </a:rPr>
            </a:br>
            <a:r>
              <a:rPr lang="en" sz="800">
                <a:solidFill>
                  <a:srgbClr val="595959"/>
                </a:solidFill>
                <a:latin typeface="Lora"/>
                <a:ea typeface="Lora"/>
                <a:cs typeface="Lora"/>
                <a:sym typeface="Lora"/>
              </a:rPr>
              <a:t>We stand united following tragedies (Columbine, 9/11, Sandy Hook) but sadly...we find a way to revert back to our respective corners and continue our methods of divisiveness.  </a:t>
            </a:r>
            <a:endParaRPr sz="1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15d2f041fe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15d2f041fe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600"/>
              </a:spcAft>
              <a:buClr>
                <a:schemeClr val="dk1"/>
              </a:buClr>
              <a:buSzPts val="2400"/>
              <a:buFont typeface="Arial"/>
              <a:buNone/>
            </a:pPr>
            <a:r>
              <a:rPr lang="en" sz="800">
                <a:solidFill>
                  <a:srgbClr val="595959"/>
                </a:solidFill>
                <a:latin typeface="Lora"/>
                <a:ea typeface="Lora"/>
                <a:cs typeface="Lora"/>
                <a:sym typeface="Lora"/>
              </a:rPr>
              <a:t>A nation of disgruntled immigrants (Founding Fathers) who settled on stolen land (owned by the Native Americans).  That land flourished and grew through hard work and skilled laborers who were underpaid (Slavery).  It had moments where we didn’t get along (Civil War). </a:t>
            </a:r>
            <a:br>
              <a:rPr lang="en" sz="800">
                <a:solidFill>
                  <a:srgbClr val="595959"/>
                </a:solidFill>
                <a:latin typeface="Lora"/>
                <a:ea typeface="Lora"/>
                <a:cs typeface="Lora"/>
                <a:sym typeface="Lora"/>
              </a:rPr>
            </a:br>
            <a:r>
              <a:rPr lang="en" sz="800">
                <a:solidFill>
                  <a:srgbClr val="595959"/>
                </a:solidFill>
                <a:latin typeface="Lora"/>
                <a:ea typeface="Lora"/>
                <a:cs typeface="Lora"/>
                <a:sym typeface="Lora"/>
              </a:rPr>
              <a:t>We stand united following tragedies (Columbine, 9/11, Sandy Hook) but sadly...we find a way to revert back to our respective corners and continue our methods of divisiveness.  </a:t>
            </a:r>
            <a:endParaRPr sz="1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10ba091612_0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SM</a:t>
            </a:r>
            <a:endParaRPr/>
          </a:p>
        </p:txBody>
      </p:sp>
      <p:sp>
        <p:nvSpPr>
          <p:cNvPr id="126" name="Google Shape;126;g110ba091612_0_4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077248b80b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077248b80b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PW</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10cbe0bde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10cbe0bde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SM</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13d7ade5fc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13d7ade5fc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CTELA 2022 Annual Conference Theme Slides"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4700"/>
              <a:buNone/>
              <a:defRPr sz="47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434343"/>
              </a:buClr>
              <a:buSzPts val="2800"/>
              <a:buNone/>
              <a:defRPr sz="2800">
                <a:solidFill>
                  <a:srgbClr val="434343"/>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rotWithShape="1">
          <a:blip r:embed="rId2">
            <a:alphaModFix/>
          </a:blip>
          <a:srcRect b="0" l="35425" r="0" t="0"/>
          <a:stretch/>
        </p:blipFill>
        <p:spPr>
          <a:xfrm>
            <a:off x="3500837" y="200050"/>
            <a:ext cx="2142326" cy="1262275"/>
          </a:xfrm>
          <a:prstGeom prst="rect">
            <a:avLst/>
          </a:prstGeom>
          <a:noFill/>
          <a:ln>
            <a:noFill/>
          </a:ln>
        </p:spPr>
      </p:pic>
      <p:cxnSp>
        <p:nvCxnSpPr>
          <p:cNvPr id="14" name="Google Shape;14;p2"/>
          <p:cNvCxnSpPr/>
          <p:nvPr/>
        </p:nvCxnSpPr>
        <p:spPr>
          <a:xfrm flipH="1" rot="10800000">
            <a:off x="553250" y="2835900"/>
            <a:ext cx="8425200" cy="27600"/>
          </a:xfrm>
          <a:prstGeom prst="straightConnector1">
            <a:avLst/>
          </a:prstGeom>
          <a:noFill/>
          <a:ln cap="flat" cmpd="sng" w="38100">
            <a:solidFill>
              <a:srgbClr val="008080"/>
            </a:solidFill>
            <a:prstDash val="solid"/>
            <a:round/>
            <a:headEnd len="med" w="med" type="none"/>
            <a:tailEnd len="med" w="med" type="none"/>
          </a:ln>
        </p:spPr>
      </p:cxnSp>
      <p:pic>
        <p:nvPicPr>
          <p:cNvPr id="15" name="Google Shape;15;p2"/>
          <p:cNvPicPr preferRelativeResize="0"/>
          <p:nvPr/>
        </p:nvPicPr>
        <p:blipFill>
          <a:blip r:embed="rId3">
            <a:alphaModFix/>
          </a:blip>
          <a:stretch>
            <a:fillRect/>
          </a:stretch>
        </p:blipFill>
        <p:spPr>
          <a:xfrm>
            <a:off x="3954738" y="3916724"/>
            <a:ext cx="1234525" cy="1045925"/>
          </a:xfrm>
          <a:prstGeom prst="rect">
            <a:avLst/>
          </a:prstGeom>
          <a:noFill/>
          <a:ln>
            <a:noFill/>
          </a:ln>
        </p:spPr>
      </p:pic>
    </p:spTree>
  </p:cSld>
  <p:clrMapOvr>
    <a:masterClrMapping/>
  </p:clrMapOvr>
  <p:extLst>
    <p:ext uri="{DCECCB84-F9BA-43D5-87BE-67443E8EF086}">
      <p15:sldGuideLst>
        <p15:guide id="1" pos="2880">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CTELA 2022 Conference Section title and description 1">
  <p:cSld name="SECTION_TITLE_AND_DESCRIPTION_1">
    <p:spTree>
      <p:nvGrpSpPr>
        <p:cNvPr id="56" name="Shape 56"/>
        <p:cNvGrpSpPr/>
        <p:nvPr/>
      </p:nvGrpSpPr>
      <p:grpSpPr>
        <a:xfrm>
          <a:off x="0" y="0"/>
          <a:ext cx="0" cy="0"/>
          <a:chOff x="0" y="0"/>
          <a:chExt cx="0" cy="0"/>
        </a:xfrm>
      </p:grpSpPr>
      <p:sp>
        <p:nvSpPr>
          <p:cNvPr id="57" name="Google Shape;57;p11"/>
          <p:cNvSpPr/>
          <p:nvPr/>
        </p:nvSpPr>
        <p:spPr>
          <a:xfrm>
            <a:off x="-10150" y="-100"/>
            <a:ext cx="4572000" cy="5143500"/>
          </a:xfrm>
          <a:prstGeom prst="rect">
            <a:avLst/>
          </a:prstGeom>
          <a:solidFill>
            <a:srgbClr val="00808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p:nvPr/>
        </p:nvSpPr>
        <p:spPr>
          <a:xfrm>
            <a:off x="4572000" y="0"/>
            <a:ext cx="4572000" cy="51435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200"/>
              <a:buNone/>
              <a:defRPr sz="4200">
                <a:solidFill>
                  <a:schemeClr val="lt1"/>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1" name="Google Shape;61;p1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100"/>
              <a:buNone/>
              <a:defRPr sz="2100">
                <a:solidFill>
                  <a:schemeClr val="lt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2" name="Google Shape;62;p1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dk1"/>
              </a:buClr>
              <a:buSzPts val="1800"/>
              <a:buChar char="●"/>
              <a:defRPr>
                <a:solidFill>
                  <a:schemeClr val="dk1"/>
                </a:solidFill>
              </a:defRPr>
            </a:lvl1pPr>
            <a:lvl2pPr indent="-317500" lvl="1" marL="914400" rtl="0">
              <a:spcBef>
                <a:spcPts val="1600"/>
              </a:spcBef>
              <a:spcAft>
                <a:spcPts val="0"/>
              </a:spcAft>
              <a:buClr>
                <a:schemeClr val="dk1"/>
              </a:buClr>
              <a:buSzPts val="1400"/>
              <a:buChar char="○"/>
              <a:defRPr>
                <a:solidFill>
                  <a:schemeClr val="dk1"/>
                </a:solidFill>
              </a:defRPr>
            </a:lvl2pPr>
            <a:lvl3pPr indent="-317500" lvl="2" marL="1371600" rtl="0">
              <a:spcBef>
                <a:spcPts val="1600"/>
              </a:spcBef>
              <a:spcAft>
                <a:spcPts val="0"/>
              </a:spcAft>
              <a:buClr>
                <a:schemeClr val="dk1"/>
              </a:buClr>
              <a:buSzPts val="1400"/>
              <a:buChar char="■"/>
              <a:defRPr>
                <a:solidFill>
                  <a:schemeClr val="dk1"/>
                </a:solidFill>
              </a:defRPr>
            </a:lvl3pPr>
            <a:lvl4pPr indent="-317500" lvl="3" marL="1828800" rtl="0">
              <a:spcBef>
                <a:spcPts val="1600"/>
              </a:spcBef>
              <a:spcAft>
                <a:spcPts val="0"/>
              </a:spcAft>
              <a:buClr>
                <a:schemeClr val="dk1"/>
              </a:buClr>
              <a:buSzPts val="1400"/>
              <a:buChar char="●"/>
              <a:defRPr>
                <a:solidFill>
                  <a:schemeClr val="dk1"/>
                </a:solidFill>
              </a:defRPr>
            </a:lvl4pPr>
            <a:lvl5pPr indent="-317500" lvl="4" marL="2286000" rtl="0">
              <a:spcBef>
                <a:spcPts val="1600"/>
              </a:spcBef>
              <a:spcAft>
                <a:spcPts val="0"/>
              </a:spcAft>
              <a:buClr>
                <a:schemeClr val="dk1"/>
              </a:buClr>
              <a:buSzPts val="1400"/>
              <a:buChar char="○"/>
              <a:defRPr>
                <a:solidFill>
                  <a:schemeClr val="dk1"/>
                </a:solidFill>
              </a:defRPr>
            </a:lvl5pPr>
            <a:lvl6pPr indent="-317500" lvl="5" marL="2743200" rtl="0">
              <a:spcBef>
                <a:spcPts val="1600"/>
              </a:spcBef>
              <a:spcAft>
                <a:spcPts val="0"/>
              </a:spcAft>
              <a:buClr>
                <a:schemeClr val="dk1"/>
              </a:buClr>
              <a:buSzPts val="1400"/>
              <a:buChar char="■"/>
              <a:defRPr>
                <a:solidFill>
                  <a:schemeClr val="dk1"/>
                </a:solidFill>
              </a:defRPr>
            </a:lvl6pPr>
            <a:lvl7pPr indent="-317500" lvl="6" marL="3200400" rtl="0">
              <a:spcBef>
                <a:spcPts val="1600"/>
              </a:spcBef>
              <a:spcAft>
                <a:spcPts val="0"/>
              </a:spcAft>
              <a:buClr>
                <a:schemeClr val="dk1"/>
              </a:buClr>
              <a:buSzPts val="1400"/>
              <a:buChar char="●"/>
              <a:defRPr>
                <a:solidFill>
                  <a:schemeClr val="dk1"/>
                </a:solidFill>
              </a:defRPr>
            </a:lvl7pPr>
            <a:lvl8pPr indent="-317500" lvl="7" marL="3657600" rtl="0">
              <a:spcBef>
                <a:spcPts val="1600"/>
              </a:spcBef>
              <a:spcAft>
                <a:spcPts val="0"/>
              </a:spcAft>
              <a:buClr>
                <a:schemeClr val="dk1"/>
              </a:buClr>
              <a:buSzPts val="1400"/>
              <a:buChar char="○"/>
              <a:defRPr>
                <a:solidFill>
                  <a:schemeClr val="dk1"/>
                </a:solidFill>
              </a:defRPr>
            </a:lvl8pPr>
            <a:lvl9pPr indent="-317500" lvl="8" marL="4114800" rtl="0">
              <a:spcBef>
                <a:spcPts val="1600"/>
              </a:spcBef>
              <a:spcAft>
                <a:spcPts val="1600"/>
              </a:spcAft>
              <a:buClr>
                <a:schemeClr val="dk1"/>
              </a:buClr>
              <a:buSzPts val="1400"/>
              <a:buChar char="■"/>
              <a:defRPr>
                <a:solidFill>
                  <a:schemeClr val="dk1"/>
                </a:solidFill>
              </a:defRPr>
            </a:lvl9pPr>
          </a:lstStyle>
          <a:p/>
        </p:txBody>
      </p:sp>
      <p:sp>
        <p:nvSpPr>
          <p:cNvPr id="63" name="Google Shape;63;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64" name="Google Shape;64;p11"/>
          <p:cNvPicPr preferRelativeResize="0"/>
          <p:nvPr/>
        </p:nvPicPr>
        <p:blipFill>
          <a:blip r:embed="rId2">
            <a:alphaModFix/>
          </a:blip>
          <a:stretch>
            <a:fillRect/>
          </a:stretch>
        </p:blipFill>
        <p:spPr>
          <a:xfrm>
            <a:off x="932900" y="4125775"/>
            <a:ext cx="2416651" cy="919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CTELA 2022 Conference Caption">
  <p:cSld name="CAPTION_ONLY">
    <p:bg>
      <p:bgPr>
        <a:solidFill>
          <a:srgbClr val="008080"/>
        </a:solidFill>
      </p:bgPr>
    </p:bg>
    <p:spTree>
      <p:nvGrpSpPr>
        <p:cNvPr id="65" name="Shape 65"/>
        <p:cNvGrpSpPr/>
        <p:nvPr/>
      </p:nvGrpSpPr>
      <p:grpSpPr>
        <a:xfrm>
          <a:off x="0" y="0"/>
          <a:ext cx="0" cy="0"/>
          <a:chOff x="0" y="0"/>
          <a:chExt cx="0" cy="0"/>
        </a:xfrm>
      </p:grpSpPr>
      <p:sp>
        <p:nvSpPr>
          <p:cNvPr id="66" name="Google Shape;66;p12"/>
          <p:cNvSpPr txBox="1"/>
          <p:nvPr>
            <p:ph idx="1" type="body"/>
          </p:nvPr>
        </p:nvSpPr>
        <p:spPr>
          <a:xfrm>
            <a:off x="240700" y="4200150"/>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800"/>
              <a:buNone/>
              <a:defRPr>
                <a:solidFill>
                  <a:schemeClr val="lt1"/>
                </a:solidFill>
              </a:defRPr>
            </a:lvl1pPr>
          </a:lstStyle>
          <a:p/>
        </p:txBody>
      </p:sp>
      <p:sp>
        <p:nvSpPr>
          <p:cNvPr id="67" name="Google Shape;6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68" name="Google Shape;68;p12"/>
          <p:cNvPicPr preferRelativeResize="0"/>
          <p:nvPr/>
        </p:nvPicPr>
        <p:blipFill>
          <a:blip r:embed="rId2">
            <a:alphaModFix/>
          </a:blip>
          <a:stretch>
            <a:fillRect/>
          </a:stretch>
        </p:blipFill>
        <p:spPr>
          <a:xfrm>
            <a:off x="3631475" y="4146475"/>
            <a:ext cx="2416651" cy="9195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CTELA 2022 Conference Big number">
  <p:cSld name="BIG_NUMBER">
    <p:spTree>
      <p:nvGrpSpPr>
        <p:cNvPr id="69" name="Shape 69"/>
        <p:cNvGrpSpPr/>
        <p:nvPr/>
      </p:nvGrpSpPr>
      <p:grpSpPr>
        <a:xfrm>
          <a:off x="0" y="0"/>
          <a:ext cx="0" cy="0"/>
          <a:chOff x="0" y="0"/>
          <a:chExt cx="0" cy="0"/>
        </a:xfrm>
      </p:grpSpPr>
      <p:sp>
        <p:nvSpPr>
          <p:cNvPr id="70" name="Google Shape;70;p1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71" name="Google Shape;71;p1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72" name="Google Shape;72;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73" name="Google Shape;73;p13"/>
          <p:cNvPicPr preferRelativeResize="0"/>
          <p:nvPr/>
        </p:nvPicPr>
        <p:blipFill>
          <a:blip r:embed="rId2">
            <a:alphaModFix/>
          </a:blip>
          <a:stretch>
            <a:fillRect/>
          </a:stretch>
        </p:blipFill>
        <p:spPr>
          <a:xfrm>
            <a:off x="202475" y="4249925"/>
            <a:ext cx="2120725" cy="8069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CTELA 2022 Conference Blank" type="blank">
  <p:cSld name="BLANK">
    <p:bg>
      <p:bgPr>
        <a:solidFill>
          <a:srgbClr val="FFD966"/>
        </a:solidFill>
      </p:bgPr>
    </p:bg>
    <p:spTree>
      <p:nvGrpSpPr>
        <p:cNvPr id="74" name="Shape 74"/>
        <p:cNvGrpSpPr/>
        <p:nvPr/>
      </p:nvGrpSpPr>
      <p:grpSpPr>
        <a:xfrm>
          <a:off x="0" y="0"/>
          <a:ext cx="0" cy="0"/>
          <a:chOff x="0" y="0"/>
          <a:chExt cx="0" cy="0"/>
        </a:xfrm>
      </p:grpSpPr>
      <p:sp>
        <p:nvSpPr>
          <p:cNvPr id="75" name="Google Shape;75;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76" name="Google Shape;76;p14"/>
          <p:cNvPicPr preferRelativeResize="0"/>
          <p:nvPr/>
        </p:nvPicPr>
        <p:blipFill>
          <a:blip r:embed="rId2">
            <a:alphaModFix/>
          </a:blip>
          <a:stretch>
            <a:fillRect/>
          </a:stretch>
        </p:blipFill>
        <p:spPr>
          <a:xfrm>
            <a:off x="3631475" y="4146475"/>
            <a:ext cx="2416651" cy="919500"/>
          </a:xfrm>
          <a:prstGeom prst="rect">
            <a:avLst/>
          </a:prstGeom>
          <a:noFill/>
          <a:ln cap="flat" cmpd="sng" w="19050">
            <a:solidFill>
              <a:schemeClr val="dk1"/>
            </a:solidFill>
            <a:prstDash val="solid"/>
            <a:round/>
            <a:headEnd len="sm" w="sm" type="none"/>
            <a:tailEnd len="sm" w="sm" type="none"/>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CTELA 2022 Conference Blank 1">
  <p:cSld name="BLANK_1">
    <p:bg>
      <p:bgPr>
        <a:solidFill>
          <a:srgbClr val="008080"/>
        </a:solidFill>
      </p:bgPr>
    </p:bg>
    <p:spTree>
      <p:nvGrpSpPr>
        <p:cNvPr id="77" name="Shape 77"/>
        <p:cNvGrpSpPr/>
        <p:nvPr/>
      </p:nvGrpSpPr>
      <p:grpSpPr>
        <a:xfrm>
          <a:off x="0" y="0"/>
          <a:ext cx="0" cy="0"/>
          <a:chOff x="0" y="0"/>
          <a:chExt cx="0" cy="0"/>
        </a:xfrm>
      </p:grpSpPr>
      <p:sp>
        <p:nvSpPr>
          <p:cNvPr id="78" name="Google Shape;78;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79" name="Google Shape;79;p15"/>
          <p:cNvPicPr preferRelativeResize="0"/>
          <p:nvPr/>
        </p:nvPicPr>
        <p:blipFill>
          <a:blip r:embed="rId2">
            <a:alphaModFix/>
          </a:blip>
          <a:stretch>
            <a:fillRect/>
          </a:stretch>
        </p:blipFill>
        <p:spPr>
          <a:xfrm>
            <a:off x="3631475" y="4146475"/>
            <a:ext cx="2416651" cy="9195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CTELA 2022 Conference Blank 1 1">
  <p:cSld name="BLANK_1_1">
    <p:bg>
      <p:bgPr>
        <a:solidFill>
          <a:srgbClr val="851212">
            <a:alpha val="86590"/>
          </a:srgbClr>
        </a:solidFill>
      </p:bgPr>
    </p:bg>
    <p:spTree>
      <p:nvGrpSpPr>
        <p:cNvPr id="80" name="Shape 80"/>
        <p:cNvGrpSpPr/>
        <p:nvPr/>
      </p:nvGrpSpPr>
      <p:grpSpPr>
        <a:xfrm>
          <a:off x="0" y="0"/>
          <a:ext cx="0" cy="0"/>
          <a:chOff x="0" y="0"/>
          <a:chExt cx="0" cy="0"/>
        </a:xfrm>
      </p:grpSpPr>
      <p:sp>
        <p:nvSpPr>
          <p:cNvPr id="81" name="Google Shape;81;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82" name="Google Shape;82;p16"/>
          <p:cNvPicPr preferRelativeResize="0"/>
          <p:nvPr/>
        </p:nvPicPr>
        <p:blipFill>
          <a:blip r:embed="rId2">
            <a:alphaModFix/>
          </a:blip>
          <a:stretch>
            <a:fillRect/>
          </a:stretch>
        </p:blipFill>
        <p:spPr>
          <a:xfrm>
            <a:off x="3631475" y="4146475"/>
            <a:ext cx="2416651" cy="919500"/>
          </a:xfrm>
          <a:prstGeom prst="rect">
            <a:avLst/>
          </a:prstGeom>
          <a:noFill/>
          <a:ln cap="flat" cmpd="sng" w="19050">
            <a:solidFill>
              <a:srgbClr val="FFFFFF"/>
            </a:solidFill>
            <a:prstDash val="solid"/>
            <a:round/>
            <a:headEnd len="sm" w="sm" type="none"/>
            <a:tailEnd len="sm" w="sm" type="none"/>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3" name="Shape 83"/>
        <p:cNvGrpSpPr/>
        <p:nvPr/>
      </p:nvGrpSpPr>
      <p:grpSpPr>
        <a:xfrm>
          <a:off x="0" y="0"/>
          <a:ext cx="0" cy="0"/>
          <a:chOff x="0" y="0"/>
          <a:chExt cx="0" cy="0"/>
        </a:xfrm>
      </p:grpSpPr>
      <p:sp>
        <p:nvSpPr>
          <p:cNvPr id="84" name="Google Shape;84;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5" name="Google Shape;85;p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600"/>
              </a:spcBef>
              <a:spcAft>
                <a:spcPts val="0"/>
              </a:spcAft>
              <a:buClr>
                <a:schemeClr val="dk1"/>
              </a:buClr>
              <a:buSzPts val="1400"/>
              <a:buChar char="○"/>
              <a:defRPr/>
            </a:lvl2pPr>
            <a:lvl3pPr indent="-317500" lvl="2" marL="1371600" rtl="0" algn="l">
              <a:lnSpc>
                <a:spcPct val="90000"/>
              </a:lnSpc>
              <a:spcBef>
                <a:spcPts val="1600"/>
              </a:spcBef>
              <a:spcAft>
                <a:spcPts val="0"/>
              </a:spcAft>
              <a:buClr>
                <a:schemeClr val="dk1"/>
              </a:buClr>
              <a:buSzPts val="1400"/>
              <a:buChar char="■"/>
              <a:defRPr/>
            </a:lvl3pPr>
            <a:lvl4pPr indent="-317500" lvl="3" marL="1828800" rtl="0" algn="l">
              <a:lnSpc>
                <a:spcPct val="90000"/>
              </a:lnSpc>
              <a:spcBef>
                <a:spcPts val="1600"/>
              </a:spcBef>
              <a:spcAft>
                <a:spcPts val="0"/>
              </a:spcAft>
              <a:buClr>
                <a:schemeClr val="dk1"/>
              </a:buClr>
              <a:buSzPts val="1400"/>
              <a:buChar char="●"/>
              <a:defRPr/>
            </a:lvl4pPr>
            <a:lvl5pPr indent="-317500" lvl="4" marL="2286000" rtl="0" algn="l">
              <a:lnSpc>
                <a:spcPct val="90000"/>
              </a:lnSpc>
              <a:spcBef>
                <a:spcPts val="1600"/>
              </a:spcBef>
              <a:spcAft>
                <a:spcPts val="0"/>
              </a:spcAft>
              <a:buClr>
                <a:schemeClr val="dk1"/>
              </a:buClr>
              <a:buSzPts val="1400"/>
              <a:buChar char="○"/>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86" name="Google Shape;86;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7" name="Google Shape;87;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8" name="Google Shape;88;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CTELA 2022 Conference Section header" type="secHead">
  <p:cSld name="SECTION_HEADER">
    <p:spTree>
      <p:nvGrpSpPr>
        <p:cNvPr id="16" name="Shape 16"/>
        <p:cNvGrpSpPr/>
        <p:nvPr/>
      </p:nvGrpSpPr>
      <p:grpSpPr>
        <a:xfrm>
          <a:off x="0" y="0"/>
          <a:ext cx="0" cy="0"/>
          <a:chOff x="0" y="0"/>
          <a:chExt cx="0" cy="0"/>
        </a:xfrm>
      </p:grpSpPr>
      <p:sp>
        <p:nvSpPr>
          <p:cNvPr id="17" name="Google Shape;17;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9" name="Google Shape;19;p3"/>
          <p:cNvPicPr preferRelativeResize="0"/>
          <p:nvPr/>
        </p:nvPicPr>
        <p:blipFill>
          <a:blip r:embed="rId2">
            <a:alphaModFix/>
          </a:blip>
          <a:stretch>
            <a:fillRect/>
          </a:stretch>
        </p:blipFill>
        <p:spPr>
          <a:xfrm>
            <a:off x="3631475" y="4286100"/>
            <a:ext cx="2049701" cy="779875"/>
          </a:xfrm>
          <a:prstGeom prst="rect">
            <a:avLst/>
          </a:prstGeom>
          <a:noFill/>
          <a:ln>
            <a:noFill/>
          </a:ln>
        </p:spPr>
      </p:pic>
    </p:spTree>
  </p:cSld>
  <p:clrMapOvr>
    <a:masterClrMapping/>
  </p:clrMapOvr>
  <p:extLst>
    <p:ext uri="{DCECCB84-F9BA-43D5-87BE-67443E8EF086}">
      <p15:sldGuideLst>
        <p15:guide id="1" pos="2933">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CTELA 2022 Conference 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4" name="Google Shape;24;p4"/>
          <p:cNvPicPr preferRelativeResize="0"/>
          <p:nvPr/>
        </p:nvPicPr>
        <p:blipFill>
          <a:blip r:embed="rId2">
            <a:alphaModFix/>
          </a:blip>
          <a:stretch>
            <a:fillRect/>
          </a:stretch>
        </p:blipFill>
        <p:spPr>
          <a:xfrm>
            <a:off x="7081200" y="4400850"/>
            <a:ext cx="1614750" cy="61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CTELA 2022 Conference 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30" name="Google Shape;30;p5"/>
          <p:cNvPicPr preferRelativeResize="0"/>
          <p:nvPr/>
        </p:nvPicPr>
        <p:blipFill>
          <a:blip r:embed="rId2">
            <a:alphaModFix/>
          </a:blip>
          <a:stretch>
            <a:fillRect/>
          </a:stretch>
        </p:blipFill>
        <p:spPr>
          <a:xfrm>
            <a:off x="3747688" y="4396103"/>
            <a:ext cx="1736524" cy="660722"/>
          </a:xfrm>
          <a:prstGeom prst="rect">
            <a:avLst/>
          </a:prstGeom>
          <a:noFill/>
          <a:ln>
            <a:noFill/>
          </a:ln>
        </p:spPr>
      </p:pic>
    </p:spTree>
  </p:cSld>
  <p:clrMapOvr>
    <a:masterClrMapping/>
  </p:clrMapOvr>
  <p:extLst>
    <p:ext uri="{DCECCB84-F9BA-43D5-87BE-67443E8EF086}">
      <p15:sldGuideLst>
        <p15:guide id="1" pos="2908">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CTELA 2022 Conference 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34" name="Google Shape;34;p6"/>
          <p:cNvPicPr preferRelativeResize="0"/>
          <p:nvPr/>
        </p:nvPicPr>
        <p:blipFill>
          <a:blip r:embed="rId2">
            <a:alphaModFix/>
          </a:blip>
          <a:stretch>
            <a:fillRect/>
          </a:stretch>
        </p:blipFill>
        <p:spPr>
          <a:xfrm>
            <a:off x="3631475" y="4146475"/>
            <a:ext cx="2416651" cy="919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CTELA 2022 Conference One column text">
  <p:cSld name="ONE_COLUMN_TEXT">
    <p:spTree>
      <p:nvGrpSpPr>
        <p:cNvPr id="35" name="Shape 35"/>
        <p:cNvGrpSpPr/>
        <p:nvPr/>
      </p:nvGrpSpPr>
      <p:grpSpPr>
        <a:xfrm>
          <a:off x="0" y="0"/>
          <a:ext cx="0" cy="0"/>
          <a:chOff x="0" y="0"/>
          <a:chExt cx="0" cy="0"/>
        </a:xfrm>
      </p:grpSpPr>
      <p:sp>
        <p:nvSpPr>
          <p:cNvPr id="36" name="Google Shape;36;p7"/>
          <p:cNvSpPr txBox="1"/>
          <p:nvPr>
            <p:ph type="title"/>
          </p:nvPr>
        </p:nvSpPr>
        <p:spPr>
          <a:xfrm>
            <a:off x="311700" y="555600"/>
            <a:ext cx="6384000" cy="755700"/>
          </a:xfrm>
          <a:prstGeom prst="rect">
            <a:avLst/>
          </a:prstGeom>
        </p:spPr>
        <p:txBody>
          <a:bodyPr anchorCtr="0" anchor="b"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11700" y="1389600"/>
            <a:ext cx="6110100" cy="3179400"/>
          </a:xfrm>
          <a:prstGeom prst="rect">
            <a:avLst/>
          </a:prstGeom>
        </p:spPr>
        <p:txBody>
          <a:bodyPr anchorCtr="0" anchor="t" bIns="91425" lIns="91425" spcFirstLastPara="1" rIns="91425" wrap="square" tIns="91425">
            <a:noAutofit/>
          </a:bodyPr>
          <a:lstStyle>
            <a:lvl1pPr indent="-355600" lvl="0" marL="457200">
              <a:spcBef>
                <a:spcPts val="0"/>
              </a:spcBef>
              <a:spcAft>
                <a:spcPts val="0"/>
              </a:spcAft>
              <a:buSzPts val="2000"/>
              <a:buChar char="●"/>
              <a:defRPr sz="2000"/>
            </a:lvl1pPr>
            <a:lvl2pPr indent="-355600" lvl="1" marL="914400">
              <a:spcBef>
                <a:spcPts val="1600"/>
              </a:spcBef>
              <a:spcAft>
                <a:spcPts val="0"/>
              </a:spcAft>
              <a:buSzPts val="2000"/>
              <a:buChar char="○"/>
              <a:defRPr sz="2000"/>
            </a:lvl2pPr>
            <a:lvl3pPr indent="-342900" lvl="2" marL="1371600">
              <a:spcBef>
                <a:spcPts val="1600"/>
              </a:spcBef>
              <a:spcAft>
                <a:spcPts val="0"/>
              </a:spcAft>
              <a:buSzPts val="1800"/>
              <a:buChar char="■"/>
              <a:defRPr sz="1800"/>
            </a:lvl3pPr>
            <a:lvl4pPr indent="-330200" lvl="3" marL="1828800">
              <a:spcBef>
                <a:spcPts val="1600"/>
              </a:spcBef>
              <a:spcAft>
                <a:spcPts val="0"/>
              </a:spcAft>
              <a:buSzPts val="1600"/>
              <a:buChar char="●"/>
              <a:defRPr sz="1600"/>
            </a:lvl4pPr>
            <a:lvl5pPr indent="-317500" lvl="4" marL="2286000">
              <a:spcBef>
                <a:spcPts val="1600"/>
              </a:spcBef>
              <a:spcAft>
                <a:spcPts val="0"/>
              </a:spcAft>
              <a:buSzPts val="1400"/>
              <a:buChar char="○"/>
              <a:defRPr/>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39" name="Google Shape;39;p7"/>
          <p:cNvPicPr preferRelativeResize="0"/>
          <p:nvPr/>
        </p:nvPicPr>
        <p:blipFill>
          <a:blip r:embed="rId2">
            <a:alphaModFix/>
          </a:blip>
          <a:stretch>
            <a:fillRect/>
          </a:stretch>
        </p:blipFill>
        <p:spPr>
          <a:xfrm>
            <a:off x="3631475" y="4146475"/>
            <a:ext cx="2416651" cy="9195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CTELA 2022 Conference One column text 1-2">
  <p:cSld name="ONE_COLUMN_TEXT_1">
    <p:bg>
      <p:bgPr>
        <a:solidFill>
          <a:srgbClr val="851212">
            <a:alpha val="86590"/>
          </a:srgbClr>
        </a:solidFill>
      </p:bgPr>
    </p:bg>
    <p:spTree>
      <p:nvGrpSpPr>
        <p:cNvPr id="40" name="Shape 40"/>
        <p:cNvGrpSpPr/>
        <p:nvPr/>
      </p:nvGrpSpPr>
      <p:grpSpPr>
        <a:xfrm>
          <a:off x="0" y="0"/>
          <a:ext cx="0" cy="0"/>
          <a:chOff x="0" y="0"/>
          <a:chExt cx="0" cy="0"/>
        </a:xfrm>
      </p:grpSpPr>
      <p:sp>
        <p:nvSpPr>
          <p:cNvPr id="41" name="Google Shape;41;p8"/>
          <p:cNvSpPr txBox="1"/>
          <p:nvPr>
            <p:ph type="title"/>
          </p:nvPr>
        </p:nvSpPr>
        <p:spPr>
          <a:xfrm>
            <a:off x="311700" y="261400"/>
            <a:ext cx="6384000" cy="7557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2" name="Google Shape;42;p8"/>
          <p:cNvSpPr txBox="1"/>
          <p:nvPr>
            <p:ph idx="1" type="body"/>
          </p:nvPr>
        </p:nvSpPr>
        <p:spPr>
          <a:xfrm>
            <a:off x="311700" y="1017100"/>
            <a:ext cx="6110100" cy="3179400"/>
          </a:xfrm>
          <a:prstGeom prst="rect">
            <a:avLst/>
          </a:prstGeom>
        </p:spPr>
        <p:txBody>
          <a:bodyPr anchorCtr="0" anchor="t" bIns="91425" lIns="91425" spcFirstLastPara="1" rIns="91425" wrap="square" tIns="91425">
            <a:noAutofit/>
          </a:bodyPr>
          <a:lstStyle>
            <a:lvl1pPr indent="-355600" lvl="0" marL="457200" rtl="0">
              <a:spcBef>
                <a:spcPts val="0"/>
              </a:spcBef>
              <a:spcAft>
                <a:spcPts val="0"/>
              </a:spcAft>
              <a:buClr>
                <a:srgbClr val="FFFFFF"/>
              </a:buClr>
              <a:buSzPts val="2000"/>
              <a:buChar char="●"/>
              <a:defRPr sz="2000">
                <a:solidFill>
                  <a:srgbClr val="FFFFFF"/>
                </a:solidFill>
              </a:defRPr>
            </a:lvl1pPr>
            <a:lvl2pPr indent="-355600" lvl="1" marL="914400" rtl="0">
              <a:spcBef>
                <a:spcPts val="1600"/>
              </a:spcBef>
              <a:spcAft>
                <a:spcPts val="0"/>
              </a:spcAft>
              <a:buClr>
                <a:srgbClr val="FFFFFF"/>
              </a:buClr>
              <a:buSzPts val="2000"/>
              <a:buChar char="○"/>
              <a:defRPr sz="2000">
                <a:solidFill>
                  <a:srgbClr val="FFFFFF"/>
                </a:solidFill>
              </a:defRPr>
            </a:lvl2pPr>
            <a:lvl3pPr indent="-342900" lvl="2" marL="1371600" rtl="0">
              <a:spcBef>
                <a:spcPts val="1600"/>
              </a:spcBef>
              <a:spcAft>
                <a:spcPts val="0"/>
              </a:spcAft>
              <a:buClr>
                <a:srgbClr val="FFFFFF"/>
              </a:buClr>
              <a:buSzPts val="1800"/>
              <a:buChar char="■"/>
              <a:defRPr sz="1800">
                <a:solidFill>
                  <a:srgbClr val="FFFFFF"/>
                </a:solidFill>
              </a:defRPr>
            </a:lvl3pPr>
            <a:lvl4pPr indent="-330200" lvl="3" marL="1828800" rtl="0">
              <a:spcBef>
                <a:spcPts val="1600"/>
              </a:spcBef>
              <a:spcAft>
                <a:spcPts val="0"/>
              </a:spcAft>
              <a:buClr>
                <a:srgbClr val="FFFFFF"/>
              </a:buClr>
              <a:buSzPts val="1600"/>
              <a:buChar char="●"/>
              <a:defRPr sz="1600">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04800" lvl="5" marL="2743200" rtl="0">
              <a:spcBef>
                <a:spcPts val="1600"/>
              </a:spcBef>
              <a:spcAft>
                <a:spcPts val="0"/>
              </a:spcAft>
              <a:buClr>
                <a:srgbClr val="FFFFFF"/>
              </a:buClr>
              <a:buSzPts val="1200"/>
              <a:buChar char="■"/>
              <a:defRPr sz="1200">
                <a:solidFill>
                  <a:srgbClr val="FFFFFF"/>
                </a:solidFill>
              </a:defRPr>
            </a:lvl6pPr>
            <a:lvl7pPr indent="-304800" lvl="6" marL="3200400" rtl="0">
              <a:spcBef>
                <a:spcPts val="1600"/>
              </a:spcBef>
              <a:spcAft>
                <a:spcPts val="0"/>
              </a:spcAft>
              <a:buClr>
                <a:srgbClr val="FFFFFF"/>
              </a:buClr>
              <a:buSzPts val="1200"/>
              <a:buChar char="●"/>
              <a:defRPr sz="1200">
                <a:solidFill>
                  <a:srgbClr val="FFFFFF"/>
                </a:solidFill>
              </a:defRPr>
            </a:lvl7pPr>
            <a:lvl8pPr indent="-304800" lvl="7" marL="3657600" rtl="0">
              <a:spcBef>
                <a:spcPts val="1600"/>
              </a:spcBef>
              <a:spcAft>
                <a:spcPts val="0"/>
              </a:spcAft>
              <a:buClr>
                <a:srgbClr val="FFFFFF"/>
              </a:buClr>
              <a:buSzPts val="1200"/>
              <a:buChar char="○"/>
              <a:defRPr sz="1200">
                <a:solidFill>
                  <a:srgbClr val="FFFFFF"/>
                </a:solidFill>
              </a:defRPr>
            </a:lvl8pPr>
            <a:lvl9pPr indent="-304800" lvl="8" marL="4114800" rtl="0">
              <a:spcBef>
                <a:spcPts val="1600"/>
              </a:spcBef>
              <a:spcAft>
                <a:spcPts val="1600"/>
              </a:spcAft>
              <a:buSzPts val="1200"/>
              <a:buChar char="■"/>
              <a:defRPr sz="12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44" name="Google Shape;44;p8"/>
          <p:cNvPicPr preferRelativeResize="0"/>
          <p:nvPr/>
        </p:nvPicPr>
        <p:blipFill>
          <a:blip r:embed="rId2">
            <a:alphaModFix/>
          </a:blip>
          <a:stretch>
            <a:fillRect/>
          </a:stretch>
        </p:blipFill>
        <p:spPr>
          <a:xfrm>
            <a:off x="6360450" y="4075450"/>
            <a:ext cx="2416651" cy="919500"/>
          </a:xfrm>
          <a:prstGeom prst="rect">
            <a:avLst/>
          </a:prstGeom>
          <a:noFill/>
          <a:ln cap="flat" cmpd="sng" w="28575">
            <a:solidFill>
              <a:schemeClr val="lt1"/>
            </a:solidFill>
            <a:prstDash val="solid"/>
            <a:round/>
            <a:headEnd len="sm" w="sm" type="none"/>
            <a:tailEnd len="sm" w="sm" type="none"/>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CTELA 2022 Conference Main point">
  <p:cSld name="MAIN_POINT">
    <p:spTree>
      <p:nvGrpSpPr>
        <p:cNvPr id="45" name="Shape 45"/>
        <p:cNvGrpSpPr/>
        <p:nvPr/>
      </p:nvGrpSpPr>
      <p:grpSpPr>
        <a:xfrm>
          <a:off x="0" y="0"/>
          <a:ext cx="0" cy="0"/>
          <a:chOff x="0" y="0"/>
          <a:chExt cx="0" cy="0"/>
        </a:xfrm>
      </p:grpSpPr>
      <p:sp>
        <p:nvSpPr>
          <p:cNvPr id="46" name="Google Shape;46;p9"/>
          <p:cNvSpPr txBox="1"/>
          <p:nvPr>
            <p:ph type="title"/>
          </p:nvPr>
        </p:nvSpPr>
        <p:spPr>
          <a:xfrm>
            <a:off x="510550" y="55675"/>
            <a:ext cx="85590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8" name="Google Shape;48;p9"/>
          <p:cNvPicPr preferRelativeResize="0"/>
          <p:nvPr/>
        </p:nvPicPr>
        <p:blipFill>
          <a:blip r:embed="rId2">
            <a:alphaModFix/>
          </a:blip>
          <a:stretch>
            <a:fillRect/>
          </a:stretch>
        </p:blipFill>
        <p:spPr>
          <a:xfrm>
            <a:off x="3631475" y="4146475"/>
            <a:ext cx="2416651" cy="9195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CTELA 2022 Conference Section title and description">
  <p:cSld name="SECTION_TITLE_AND_DESCRIPTION">
    <p:spTree>
      <p:nvGrpSpPr>
        <p:cNvPr id="49" name="Shape 49"/>
        <p:cNvGrpSpPr/>
        <p:nvPr/>
      </p:nvGrpSpPr>
      <p:grpSpPr>
        <a:xfrm>
          <a:off x="0" y="0"/>
          <a:ext cx="0" cy="0"/>
          <a:chOff x="0" y="0"/>
          <a:chExt cx="0" cy="0"/>
        </a:xfrm>
      </p:grpSpPr>
      <p:sp>
        <p:nvSpPr>
          <p:cNvPr id="50" name="Google Shape;50;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0"/>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2" name="Google Shape;52;p10"/>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10"/>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55" name="Google Shape;55;p10"/>
          <p:cNvPicPr preferRelativeResize="0"/>
          <p:nvPr/>
        </p:nvPicPr>
        <p:blipFill>
          <a:blip r:embed="rId2">
            <a:alphaModFix/>
          </a:blip>
          <a:stretch>
            <a:fillRect/>
          </a:stretch>
        </p:blipFill>
        <p:spPr>
          <a:xfrm>
            <a:off x="932900" y="4125775"/>
            <a:ext cx="2416651" cy="919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Lora"/>
              <a:buNone/>
              <a:defRPr sz="2800">
                <a:solidFill>
                  <a:schemeClr val="dk1"/>
                </a:solidFill>
                <a:latin typeface="Lora"/>
                <a:ea typeface="Lora"/>
                <a:cs typeface="Lora"/>
                <a:sym typeface="Lor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indent="-317500" lvl="1" marL="9144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indent="-317500" lvl="2" marL="13716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indent="-317500" lvl="3" marL="18288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indent="-317500" lvl="4" marL="22860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indent="-317500" lvl="5" marL="27432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indent="-317500" lvl="6" marL="32004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indent="-317500" lvl="7" marL="36576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indent="-317500" lvl="8" marL="4114800">
              <a:lnSpc>
                <a:spcPct val="115000"/>
              </a:lnSpc>
              <a:spcBef>
                <a:spcPts val="1600"/>
              </a:spcBef>
              <a:spcAft>
                <a:spcPts val="1600"/>
              </a:spcAft>
              <a:buClr>
                <a:schemeClr val="dk2"/>
              </a:buClr>
              <a:buSzPts val="1400"/>
              <a:buFont typeface="Calibri"/>
              <a:buChar char="■"/>
              <a:defRPr>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hyperlink" Target="https://bit.ly/3H2VEBz"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youtube.com/watch?v=hso3oR8PJss" TargetMode="External"/><Relationship Id="rId4" Type="http://schemas.openxmlformats.org/officeDocument/2006/relationships/image" Target="../media/image6.jpg"/><Relationship Id="rId5"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youtube.com/watch?v=hso3oR8PJss" TargetMode="External"/><Relationship Id="rId4" Type="http://schemas.openxmlformats.org/officeDocument/2006/relationships/image" Target="../media/image6.jpg"/><Relationship Id="rId5"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youtube.com/watch?v=hso3oR8PJss"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hyperlink" Target="mailto:shannaamorgan@katyisd.org" TargetMode="External"/><Relationship Id="rId4" Type="http://schemas.openxmlformats.org/officeDocument/2006/relationships/hyperlink" Target="mailto:Patricia.Wangler@gmail.com" TargetMode="External"/><Relationship Id="rId5"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hyperlink" Target="https://bit.ly/3H2VEBz"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hyperlink" Target="https://doi.org/10.1080/00098655.2020.1762063" TargetMode="External"/><Relationship Id="rId4" Type="http://schemas.openxmlformats.org/officeDocument/2006/relationships/hyperlink" Target="https://wac.colostate.edu/resources/teaching/guides/discussions/" TargetMode="External"/><Relationship Id="rId5" Type="http://schemas.openxmlformats.org/officeDocument/2006/relationships/hyperlink" Target="https://writing.colostate.edu" TargetMode="External"/><Relationship Id="rId6" Type="http://schemas.openxmlformats.org/officeDocument/2006/relationships/hyperlink" Target="https://www.gse.harvard.edu/news/uk/17/02/talking-race-controversy-and-trauma" TargetMode="External"/><Relationship Id="rId7" Type="http://schemas.openxmlformats.org/officeDocument/2006/relationships/hyperlink" Target="https://crlt.umich.edu/publinks/generalguidelin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800"/>
              <a:t>Conducting Challenging </a:t>
            </a:r>
            <a:br>
              <a:rPr lang="en" sz="2800"/>
            </a:br>
            <a:r>
              <a:rPr lang="en" sz="2800"/>
              <a:t>Conversations in the Classroom</a:t>
            </a:r>
            <a:endParaRPr sz="2800"/>
          </a:p>
        </p:txBody>
      </p:sp>
      <p:sp>
        <p:nvSpPr>
          <p:cNvPr id="94" name="Google Shape;94;p18"/>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Lora"/>
                <a:ea typeface="Lora"/>
                <a:cs typeface="Lora"/>
                <a:sym typeface="Lora"/>
              </a:rPr>
              <a:t>Shanna Morgan and Patty Wangler</a:t>
            </a:r>
            <a:endParaRPr sz="2000">
              <a:latin typeface="Lora"/>
              <a:ea typeface="Lora"/>
              <a:cs typeface="Lora"/>
              <a:sym typeface="Lora"/>
            </a:endParaRPr>
          </a:p>
        </p:txBody>
      </p:sp>
      <p:sp>
        <p:nvSpPr>
          <p:cNvPr id="95" name="Google Shape;95;p18"/>
          <p:cNvSpPr txBox="1"/>
          <p:nvPr/>
        </p:nvSpPr>
        <p:spPr>
          <a:xfrm>
            <a:off x="705500" y="11156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96" name="Google Shape;96;p18"/>
          <p:cNvPicPr preferRelativeResize="0"/>
          <p:nvPr/>
        </p:nvPicPr>
        <p:blipFill>
          <a:blip r:embed="rId3">
            <a:alphaModFix/>
          </a:blip>
          <a:stretch>
            <a:fillRect/>
          </a:stretch>
        </p:blipFill>
        <p:spPr>
          <a:xfrm>
            <a:off x="428750" y="340500"/>
            <a:ext cx="2051550" cy="1685575"/>
          </a:xfrm>
          <a:prstGeom prst="rect">
            <a:avLst/>
          </a:prstGeom>
          <a:noFill/>
          <a:ln>
            <a:noFill/>
          </a:ln>
        </p:spPr>
      </p:pic>
      <p:sp>
        <p:nvSpPr>
          <p:cNvPr id="97" name="Google Shape;97;p18"/>
          <p:cNvSpPr txBox="1"/>
          <p:nvPr>
            <p:ph idx="4294967295" type="body"/>
          </p:nvPr>
        </p:nvSpPr>
        <p:spPr>
          <a:xfrm>
            <a:off x="1612650" y="2681475"/>
            <a:ext cx="6006600" cy="15501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t/>
            </a:r>
            <a:endParaRPr/>
          </a:p>
          <a:p>
            <a:pPr indent="0" lvl="0" marL="0" rtl="0" algn="ctr">
              <a:lnSpc>
                <a:spcPct val="100000"/>
              </a:lnSpc>
              <a:spcBef>
                <a:spcPts val="0"/>
              </a:spcBef>
              <a:spcAft>
                <a:spcPts val="0"/>
              </a:spcAft>
              <a:buNone/>
            </a:pPr>
            <a:r>
              <a:t/>
            </a:r>
            <a:endParaRPr/>
          </a:p>
          <a:p>
            <a:pPr indent="0" lvl="0" marL="0" rtl="0" algn="ctr">
              <a:lnSpc>
                <a:spcPct val="100000"/>
              </a:lnSpc>
              <a:spcBef>
                <a:spcPts val="0"/>
              </a:spcBef>
              <a:spcAft>
                <a:spcPts val="0"/>
              </a:spcAft>
              <a:buNone/>
            </a:pPr>
            <a:r>
              <a:rPr b="1" lang="en" sz="3200" u="sng">
                <a:solidFill>
                  <a:schemeClr val="hlink"/>
                </a:solidFill>
                <a:latin typeface="Lora"/>
                <a:ea typeface="Lora"/>
                <a:cs typeface="Lora"/>
                <a:sym typeface="Lora"/>
                <a:hlinkClick r:id="rId4"/>
              </a:rPr>
              <a:t>https://bit.ly/3H2VEBz</a:t>
            </a:r>
            <a:r>
              <a:rPr b="1" lang="en" sz="3200">
                <a:solidFill>
                  <a:schemeClr val="lt1"/>
                </a:solidFill>
                <a:latin typeface="Lora"/>
                <a:ea typeface="Lora"/>
                <a:cs typeface="Lora"/>
                <a:sym typeface="Lora"/>
              </a:rPr>
              <a:t> </a:t>
            </a:r>
            <a:endParaRPr b="1" sz="3200">
              <a:solidFill>
                <a:schemeClr val="lt1"/>
              </a:solidFill>
              <a:latin typeface="Lora"/>
              <a:ea typeface="Lora"/>
              <a:cs typeface="Lora"/>
              <a:sym typeface="Lora"/>
            </a:endParaRPr>
          </a:p>
          <a:p>
            <a:pPr indent="0" lvl="0" marL="0" rtl="0" algn="l">
              <a:spcBef>
                <a:spcPts val="0"/>
              </a:spcBef>
              <a:spcAft>
                <a:spcPts val="1600"/>
              </a:spcAft>
              <a:buNone/>
            </a:pPr>
            <a:r>
              <a:t/>
            </a:r>
            <a:endParaRPr sz="1200">
              <a:latin typeface="Lora"/>
              <a:ea typeface="Lora"/>
              <a:cs typeface="Lora"/>
              <a:sym typeface="Lor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7"/>
          <p:cNvSpPr txBox="1"/>
          <p:nvPr>
            <p:ph type="title"/>
          </p:nvPr>
        </p:nvSpPr>
        <p:spPr>
          <a:xfrm>
            <a:off x="311700" y="64025"/>
            <a:ext cx="8520600" cy="572700"/>
          </a:xfrm>
          <a:prstGeom prst="rect">
            <a:avLst/>
          </a:prstGeom>
          <a:solidFill>
            <a:schemeClr val="accent1"/>
          </a:solidFill>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720">
                <a:solidFill>
                  <a:schemeClr val="lt1"/>
                </a:solidFill>
                <a:latin typeface="Lora"/>
                <a:ea typeface="Lora"/>
                <a:cs typeface="Lora"/>
                <a:sym typeface="Lora"/>
              </a:rPr>
              <a:t>Time to Think …. Readings as Provocations</a:t>
            </a:r>
            <a:endParaRPr sz="2720">
              <a:solidFill>
                <a:schemeClr val="lt1"/>
              </a:solidFill>
              <a:latin typeface="Lora"/>
              <a:ea typeface="Lora"/>
              <a:cs typeface="Lora"/>
              <a:sym typeface="Lora"/>
            </a:endParaRPr>
          </a:p>
          <a:p>
            <a:pPr indent="0" lvl="0" marL="0" rtl="0" algn="l">
              <a:spcBef>
                <a:spcPts val="0"/>
              </a:spcBef>
              <a:spcAft>
                <a:spcPts val="0"/>
              </a:spcAft>
              <a:buSzPts val="990"/>
              <a:buNone/>
            </a:pPr>
            <a:r>
              <a:t/>
            </a:r>
            <a:endParaRPr sz="2720">
              <a:latin typeface="Lora"/>
              <a:ea typeface="Lora"/>
              <a:cs typeface="Lora"/>
              <a:sym typeface="Lora"/>
            </a:endParaRPr>
          </a:p>
        </p:txBody>
      </p:sp>
      <p:sp>
        <p:nvSpPr>
          <p:cNvPr id="153" name="Google Shape;153;p27"/>
          <p:cNvSpPr txBox="1"/>
          <p:nvPr>
            <p:ph idx="1" type="body"/>
          </p:nvPr>
        </p:nvSpPr>
        <p:spPr>
          <a:xfrm>
            <a:off x="2043675" y="2297425"/>
            <a:ext cx="5959500" cy="2324700"/>
          </a:xfrm>
          <a:prstGeom prst="rect">
            <a:avLst/>
          </a:prstGeom>
        </p:spPr>
        <p:txBody>
          <a:bodyPr anchorCtr="0" anchor="t" bIns="91425" lIns="91425" spcFirstLastPara="1" rIns="91425" wrap="square" tIns="91425">
            <a:noAutofit/>
          </a:bodyPr>
          <a:lstStyle/>
          <a:p>
            <a:pPr indent="-348932" lvl="0" marL="457200" rtl="0" algn="l">
              <a:lnSpc>
                <a:spcPct val="100000"/>
              </a:lnSpc>
              <a:spcBef>
                <a:spcPts val="0"/>
              </a:spcBef>
              <a:spcAft>
                <a:spcPts val="0"/>
              </a:spcAft>
              <a:buSzPts val="1895"/>
              <a:buFont typeface="Lora"/>
              <a:buAutoNum type="arabicPeriod"/>
            </a:pPr>
            <a:r>
              <a:rPr lang="en" sz="1895">
                <a:latin typeface="Lora"/>
                <a:ea typeface="Lora"/>
                <a:cs typeface="Lora"/>
                <a:sym typeface="Lora"/>
              </a:rPr>
              <a:t>Preview the readings</a:t>
            </a:r>
            <a:endParaRPr sz="1895">
              <a:latin typeface="Lora"/>
              <a:ea typeface="Lora"/>
              <a:cs typeface="Lora"/>
              <a:sym typeface="Lora"/>
            </a:endParaRPr>
          </a:p>
          <a:p>
            <a:pPr indent="-348932" lvl="0" marL="457200" rtl="0" algn="l">
              <a:lnSpc>
                <a:spcPct val="100000"/>
              </a:lnSpc>
              <a:spcBef>
                <a:spcPts val="1000"/>
              </a:spcBef>
              <a:spcAft>
                <a:spcPts val="0"/>
              </a:spcAft>
              <a:buSzPts val="1895"/>
              <a:buFont typeface="Lora"/>
              <a:buAutoNum type="arabicPeriod"/>
            </a:pPr>
            <a:r>
              <a:rPr lang="en" sz="1895">
                <a:latin typeface="Lora"/>
                <a:ea typeface="Lora"/>
                <a:cs typeface="Lora"/>
                <a:sym typeface="Lora"/>
              </a:rPr>
              <a:t>Choose 1 text to read </a:t>
            </a:r>
            <a:endParaRPr sz="1895">
              <a:latin typeface="Lora"/>
              <a:ea typeface="Lora"/>
              <a:cs typeface="Lora"/>
              <a:sym typeface="Lora"/>
            </a:endParaRPr>
          </a:p>
          <a:p>
            <a:pPr indent="-348932" lvl="0" marL="457200" rtl="0" algn="l">
              <a:lnSpc>
                <a:spcPct val="100000"/>
              </a:lnSpc>
              <a:spcBef>
                <a:spcPts val="1000"/>
              </a:spcBef>
              <a:spcAft>
                <a:spcPts val="1000"/>
              </a:spcAft>
              <a:buSzPts val="1895"/>
              <a:buFont typeface="Lora"/>
              <a:buAutoNum type="arabicPeriod"/>
            </a:pPr>
            <a:r>
              <a:rPr lang="en" sz="1895">
                <a:latin typeface="Lora"/>
                <a:ea typeface="Lora"/>
                <a:cs typeface="Lora"/>
                <a:sym typeface="Lora"/>
              </a:rPr>
              <a:t>Use the Reading Response Think Sheet to hold your thinking so you can engage in conversation</a:t>
            </a:r>
            <a:endParaRPr sz="1895">
              <a:latin typeface="Lora"/>
              <a:ea typeface="Lora"/>
              <a:cs typeface="Lora"/>
              <a:sym typeface="Lora"/>
            </a:endParaRPr>
          </a:p>
        </p:txBody>
      </p:sp>
      <p:sp>
        <p:nvSpPr>
          <p:cNvPr id="154" name="Google Shape;154;p27"/>
          <p:cNvSpPr txBox="1"/>
          <p:nvPr/>
        </p:nvSpPr>
        <p:spPr>
          <a:xfrm>
            <a:off x="210000" y="809248"/>
            <a:ext cx="8724000" cy="1048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Clr>
                <a:schemeClr val="dk1"/>
              </a:buClr>
              <a:buSzPts val="1100"/>
              <a:buFont typeface="Arial"/>
              <a:buNone/>
            </a:pPr>
            <a:r>
              <a:rPr lang="en" sz="1700">
                <a:solidFill>
                  <a:schemeClr val="dk2"/>
                </a:solidFill>
                <a:latin typeface="Lora"/>
                <a:ea typeface="Lora"/>
                <a:cs typeface="Lora"/>
                <a:sym typeface="Lora"/>
              </a:rPr>
              <a:t>Purpose: To share learning, synthesize ideas, become an informed “expert” around a specific topic/concept/issue, and practice listening to learn and understand. This protocol invites you to use multiple literacies to make meaning. </a:t>
            </a:r>
            <a:endParaRPr sz="1300">
              <a:latin typeface="Lora"/>
              <a:ea typeface="Lora"/>
              <a:cs typeface="Lora"/>
              <a:sym typeface="Lora"/>
            </a:endParaRPr>
          </a:p>
        </p:txBody>
      </p:sp>
      <p:sp>
        <p:nvSpPr>
          <p:cNvPr id="155" name="Google Shape;155;p27"/>
          <p:cNvSpPr/>
          <p:nvPr/>
        </p:nvSpPr>
        <p:spPr>
          <a:xfrm>
            <a:off x="311700" y="2654150"/>
            <a:ext cx="1365000" cy="12090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lt1"/>
                </a:solidFill>
                <a:latin typeface="Lora"/>
                <a:ea typeface="Lora"/>
                <a:cs typeface="Lora"/>
                <a:sym typeface="Lora"/>
              </a:rPr>
              <a:t>Independent Practice</a:t>
            </a:r>
            <a:endParaRPr sz="1000">
              <a:solidFill>
                <a:schemeClr val="lt1"/>
              </a:solidFill>
              <a:latin typeface="Lora"/>
              <a:ea typeface="Lora"/>
              <a:cs typeface="Lora"/>
              <a:sym typeface="Lora"/>
            </a:endParaRPr>
          </a:p>
        </p:txBody>
      </p:sp>
      <p:pic>
        <p:nvPicPr>
          <p:cNvPr descr="📜 Message from the Creator of Tick Tock Countdown Timer&#10;&#10;I am Tom C. and I specialise in the field of Mental Health for a number of years.  I want to place where people can relax, unwind, study and sleep better. &#10;&#10;My videos are ideal for studying, sleep, relaxation and exercise. My aim is to provide the highest quality relaxing content that doesn’t contain any annoying talking or commentary. Research shows this can be help with mental heath. &#10;&#10;All my timer videos are made in high quality with editing programs such as Premiere Pro 2020, Photoshop and Luma Fusion. Each video takes many hours of editing and mixing to produce the perfect timer video for my viewers. &#10;&#10;Some video and audio files are make in collaboration with other video and audio creators with all the licenses and commercial use rights.&#10;&#10;All videos, audio, effects are mixed and created by myself.&#10;&#10;⏱ Popular Timers &#10;&#10;5 Minute Timer - Calm and Relaxing Music: https://youtu.be/hso3oR8PJss&#10;10 Minute Timer - Relaxing Music: https://youtu;.be/yxu0qHbG_2c&#10;15 Minute Timer - No Music: https://youtu.be/v-vXDXrGSlI&#10;30 Minute Timer - Instrumental Relaxing Music: https://youtu.be/G4X4ZQHsTyE&#10;45 Minute Timer - Ambient Music: https://youtu.be/TKmhQprljAc&#10;1 Hour Timer - Beautiful Ocean Sunset https://youtu.be/TKmhQprljAc&#10;&#10;🎥 Editing&#10;-  Luma Fusion&#10;-  Premiere Pro 2020&#10;- Adobe After Effects&#10;- Photoshop&#10;&#10;📽Video and filming&#10;- Sony a6000&#10;- Fujifilm X-T3&#10;- GoPro Hero8 &#10;- Story Blocks&#10;-  Pexels&#10;-  Pixabay&#10;- Adobe Stock&#10;- Pond 5&#10;&#10;🎶Audio&#10;- Story Blocks&#10;- Youtube Audio Library&#10;&#10;🎤Microphone&#10;- Blue Yeti&#10;- Audio-Technica BP4025&#10;- Zoom H2N&#10;&#10;&#10;Hashtags&#10;#Timer #Relaxation #RelaxingMusic&#10;&#10;© Copyright Tick Tock Countdown Timer 2021. All rights reserved. Any reproduction or republication of all or part of this video is prohibited. All of the video material on this channel is copyright protected." id="156" name="Google Shape;156;p27" title="5 Minute Timer - Calm and Relaxing Music">
            <a:hlinkClick r:id="rId3"/>
          </p:cNvPr>
          <p:cNvPicPr preferRelativeResize="0"/>
          <p:nvPr/>
        </p:nvPicPr>
        <p:blipFill>
          <a:blip r:embed="rId4">
            <a:alphaModFix/>
          </a:blip>
          <a:stretch>
            <a:fillRect/>
          </a:stretch>
        </p:blipFill>
        <p:spPr>
          <a:xfrm>
            <a:off x="7013775" y="1693650"/>
            <a:ext cx="1920233" cy="1440175"/>
          </a:xfrm>
          <a:prstGeom prst="rect">
            <a:avLst/>
          </a:prstGeom>
          <a:noFill/>
          <a:ln>
            <a:noFill/>
          </a:ln>
        </p:spPr>
      </p:pic>
      <p:pic>
        <p:nvPicPr>
          <p:cNvPr id="157" name="Google Shape;157;p27"/>
          <p:cNvPicPr preferRelativeResize="0"/>
          <p:nvPr/>
        </p:nvPicPr>
        <p:blipFill>
          <a:blip r:embed="rId5">
            <a:alphaModFix/>
          </a:blip>
          <a:stretch>
            <a:fillRect/>
          </a:stretch>
        </p:blipFill>
        <p:spPr>
          <a:xfrm>
            <a:off x="1676700" y="4164647"/>
            <a:ext cx="5213999" cy="1664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8"/>
          <p:cNvSpPr txBox="1"/>
          <p:nvPr>
            <p:ph type="title"/>
          </p:nvPr>
        </p:nvSpPr>
        <p:spPr>
          <a:xfrm>
            <a:off x="311700" y="64025"/>
            <a:ext cx="8520600" cy="572700"/>
          </a:xfrm>
          <a:prstGeom prst="rect">
            <a:avLst/>
          </a:prstGeom>
          <a:solidFill>
            <a:schemeClr val="accent1"/>
          </a:solidFill>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720">
                <a:solidFill>
                  <a:schemeClr val="lt1"/>
                </a:solidFill>
                <a:latin typeface="Lora"/>
                <a:ea typeface="Lora"/>
                <a:cs typeface="Lora"/>
                <a:sym typeface="Lora"/>
              </a:rPr>
              <a:t>Time to Think …. Readings as Provocations</a:t>
            </a:r>
            <a:endParaRPr sz="2720">
              <a:solidFill>
                <a:schemeClr val="lt1"/>
              </a:solidFill>
              <a:latin typeface="Lora"/>
              <a:ea typeface="Lora"/>
              <a:cs typeface="Lora"/>
              <a:sym typeface="Lora"/>
            </a:endParaRPr>
          </a:p>
          <a:p>
            <a:pPr indent="0" lvl="0" marL="0" rtl="0" algn="l">
              <a:spcBef>
                <a:spcPts val="0"/>
              </a:spcBef>
              <a:spcAft>
                <a:spcPts val="0"/>
              </a:spcAft>
              <a:buSzPts val="990"/>
              <a:buNone/>
            </a:pPr>
            <a:r>
              <a:t/>
            </a:r>
            <a:endParaRPr sz="2720">
              <a:latin typeface="Lora"/>
              <a:ea typeface="Lora"/>
              <a:cs typeface="Lora"/>
              <a:sym typeface="Lora"/>
            </a:endParaRPr>
          </a:p>
        </p:txBody>
      </p:sp>
      <p:sp>
        <p:nvSpPr>
          <p:cNvPr id="163" name="Google Shape;163;p28"/>
          <p:cNvSpPr txBox="1"/>
          <p:nvPr>
            <p:ph idx="1" type="body"/>
          </p:nvPr>
        </p:nvSpPr>
        <p:spPr>
          <a:xfrm>
            <a:off x="1379675" y="1482950"/>
            <a:ext cx="7691700" cy="3566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95">
                <a:latin typeface="Lora"/>
                <a:ea typeface="Lora"/>
                <a:cs typeface="Lora"/>
                <a:sym typeface="Lora"/>
              </a:rPr>
              <a:t>Small Group: </a:t>
            </a:r>
            <a:endParaRPr b="1" sz="1895">
              <a:latin typeface="Lora"/>
              <a:ea typeface="Lora"/>
              <a:cs typeface="Lora"/>
              <a:sym typeface="Lora"/>
            </a:endParaRPr>
          </a:p>
          <a:p>
            <a:pPr indent="0" lvl="0" marL="0" rtl="0" algn="l">
              <a:lnSpc>
                <a:spcPct val="100000"/>
              </a:lnSpc>
              <a:spcBef>
                <a:spcPts val="0"/>
              </a:spcBef>
              <a:spcAft>
                <a:spcPts val="0"/>
              </a:spcAft>
              <a:buNone/>
            </a:pPr>
            <a:r>
              <a:t/>
            </a:r>
            <a:endParaRPr b="1" sz="1895">
              <a:latin typeface="Lora"/>
              <a:ea typeface="Lora"/>
              <a:cs typeface="Lora"/>
              <a:sym typeface="Lora"/>
            </a:endParaRPr>
          </a:p>
          <a:p>
            <a:pPr indent="0" lvl="0" marL="457200" rtl="0" algn="l">
              <a:lnSpc>
                <a:spcPct val="100000"/>
              </a:lnSpc>
              <a:spcBef>
                <a:spcPts val="0"/>
              </a:spcBef>
              <a:spcAft>
                <a:spcPts val="0"/>
              </a:spcAft>
              <a:buSzPts val="852"/>
              <a:buNone/>
            </a:pPr>
            <a:r>
              <a:rPr b="1" lang="en" sz="1895">
                <a:latin typeface="Lora"/>
                <a:ea typeface="Lora"/>
                <a:cs typeface="Lora"/>
                <a:sym typeface="Lora"/>
              </a:rPr>
              <a:t>Round 1: </a:t>
            </a:r>
            <a:r>
              <a:rPr lang="en" sz="1895">
                <a:latin typeface="Lora"/>
                <a:ea typeface="Lora"/>
                <a:cs typeface="Lora"/>
                <a:sym typeface="Lora"/>
              </a:rPr>
              <a:t>group members with the </a:t>
            </a:r>
            <a:r>
              <a:rPr lang="en" sz="1895" u="sng">
                <a:latin typeface="Lora"/>
                <a:ea typeface="Lora"/>
                <a:cs typeface="Lora"/>
                <a:sym typeface="Lora"/>
              </a:rPr>
              <a:t>same </a:t>
            </a:r>
            <a:r>
              <a:rPr lang="en" sz="1895">
                <a:latin typeface="Lora"/>
                <a:ea typeface="Lora"/>
                <a:cs typeface="Lora"/>
                <a:sym typeface="Lora"/>
              </a:rPr>
              <a:t>reading</a:t>
            </a:r>
            <a:endParaRPr sz="1895">
              <a:latin typeface="Lora"/>
              <a:ea typeface="Lora"/>
              <a:cs typeface="Lora"/>
              <a:sym typeface="Lora"/>
            </a:endParaRPr>
          </a:p>
          <a:p>
            <a:pPr indent="-348932" lvl="1" marL="914400" rtl="0" algn="l">
              <a:lnSpc>
                <a:spcPct val="100000"/>
              </a:lnSpc>
              <a:spcBef>
                <a:spcPts val="1000"/>
              </a:spcBef>
              <a:spcAft>
                <a:spcPts val="0"/>
              </a:spcAft>
              <a:buSzPts val="1895"/>
              <a:buFont typeface="Lora"/>
              <a:buAutoNum type="alphaLcPeriod"/>
            </a:pPr>
            <a:r>
              <a:rPr lang="en" sz="1895">
                <a:latin typeface="Lora"/>
                <a:ea typeface="Lora"/>
                <a:cs typeface="Lora"/>
                <a:sym typeface="Lora"/>
              </a:rPr>
              <a:t>Discuss big ideas, pose questions, and share connections </a:t>
            </a:r>
            <a:endParaRPr sz="1895">
              <a:latin typeface="Lora"/>
              <a:ea typeface="Lora"/>
              <a:cs typeface="Lora"/>
              <a:sym typeface="Lora"/>
            </a:endParaRPr>
          </a:p>
          <a:p>
            <a:pPr indent="-348932" lvl="1" marL="914400" rtl="0" algn="l">
              <a:lnSpc>
                <a:spcPct val="100000"/>
              </a:lnSpc>
              <a:spcBef>
                <a:spcPts val="1000"/>
              </a:spcBef>
              <a:spcAft>
                <a:spcPts val="0"/>
              </a:spcAft>
              <a:buSzPts val="1895"/>
              <a:buFont typeface="Lora"/>
              <a:buAutoNum type="alphaLcPeriod"/>
            </a:pPr>
            <a:r>
              <a:rPr lang="en" sz="1895">
                <a:latin typeface="Lora"/>
                <a:ea typeface="Lora"/>
                <a:cs typeface="Lora"/>
                <a:sym typeface="Lora"/>
              </a:rPr>
              <a:t>Synthesize and record the most important takeaways to inform others</a:t>
            </a:r>
            <a:endParaRPr sz="1895">
              <a:latin typeface="Lora"/>
              <a:ea typeface="Lora"/>
              <a:cs typeface="Lora"/>
              <a:sym typeface="Lora"/>
            </a:endParaRPr>
          </a:p>
          <a:p>
            <a:pPr indent="0" lvl="0" marL="0" rtl="0" algn="l">
              <a:lnSpc>
                <a:spcPct val="100000"/>
              </a:lnSpc>
              <a:spcBef>
                <a:spcPts val="1000"/>
              </a:spcBef>
              <a:spcAft>
                <a:spcPts val="0"/>
              </a:spcAft>
              <a:buSzPts val="852"/>
              <a:buNone/>
            </a:pPr>
            <a:r>
              <a:t/>
            </a:r>
            <a:endParaRPr sz="1895">
              <a:latin typeface="Lora"/>
              <a:ea typeface="Lora"/>
              <a:cs typeface="Lora"/>
              <a:sym typeface="Lora"/>
            </a:endParaRPr>
          </a:p>
          <a:p>
            <a:pPr indent="0" lvl="0" marL="914400" rtl="0" algn="l">
              <a:lnSpc>
                <a:spcPct val="100000"/>
              </a:lnSpc>
              <a:spcBef>
                <a:spcPts val="0"/>
              </a:spcBef>
              <a:spcAft>
                <a:spcPts val="0"/>
              </a:spcAft>
              <a:buNone/>
            </a:pPr>
            <a:r>
              <a:t/>
            </a:r>
            <a:endParaRPr sz="1895">
              <a:latin typeface="Lora"/>
              <a:ea typeface="Lora"/>
              <a:cs typeface="Lora"/>
              <a:sym typeface="Lora"/>
            </a:endParaRPr>
          </a:p>
          <a:p>
            <a:pPr indent="0" lvl="0" marL="0" rtl="0" algn="l">
              <a:lnSpc>
                <a:spcPct val="100000"/>
              </a:lnSpc>
              <a:spcBef>
                <a:spcPts val="0"/>
              </a:spcBef>
              <a:spcAft>
                <a:spcPts val="0"/>
              </a:spcAft>
              <a:buNone/>
            </a:pPr>
            <a:r>
              <a:t/>
            </a:r>
            <a:endParaRPr sz="1895">
              <a:latin typeface="Lora"/>
              <a:ea typeface="Lora"/>
              <a:cs typeface="Lora"/>
              <a:sym typeface="Lora"/>
            </a:endParaRPr>
          </a:p>
        </p:txBody>
      </p:sp>
      <p:sp>
        <p:nvSpPr>
          <p:cNvPr id="164" name="Google Shape;164;p28"/>
          <p:cNvSpPr/>
          <p:nvPr/>
        </p:nvSpPr>
        <p:spPr>
          <a:xfrm>
            <a:off x="54875" y="1947750"/>
            <a:ext cx="1387500" cy="12480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lt1"/>
                </a:solidFill>
                <a:latin typeface="Lora"/>
                <a:ea typeface="Lora"/>
                <a:cs typeface="Lora"/>
                <a:sym typeface="Lora"/>
              </a:rPr>
              <a:t>Collaborative Practice</a:t>
            </a:r>
            <a:endParaRPr sz="1000">
              <a:solidFill>
                <a:schemeClr val="lt1"/>
              </a:solidFill>
              <a:latin typeface="Lora"/>
              <a:ea typeface="Lora"/>
              <a:cs typeface="Lora"/>
              <a:sym typeface="Lora"/>
            </a:endParaRPr>
          </a:p>
        </p:txBody>
      </p:sp>
      <p:pic>
        <p:nvPicPr>
          <p:cNvPr descr="📜 Message from the Creator of Tick Tock Countdown Timer&#10;&#10;I am Tom C. and I specialise in the field of Mental Health for a number of years.  I want to place where people can relax, unwind, study and sleep better. &#10;&#10;My videos are ideal for studying, sleep, relaxation and exercise. My aim is to provide the highest quality relaxing content that doesn’t contain any annoying talking or commentary. Research shows this can be help with mental heath. &#10;&#10;All my timer videos are made in high quality with editing programs such as Premiere Pro 2020, Photoshop and Luma Fusion. Each video takes many hours of editing and mixing to produce the perfect timer video for my viewers. &#10;&#10;Some video and audio files are make in collaboration with other video and audio creators with all the licenses and commercial use rights.&#10;&#10;All videos, audio, effects are mixed and created by myself.&#10;&#10;⏱ Popular Timers &#10;&#10;5 Minute Timer - Calm and Relaxing Music: https://youtu.be/hso3oR8PJss&#10;10 Minute Timer - Relaxing Music: https://youtu;.be/yxu0qHbG_2c&#10;15 Minute Timer - No Music: https://youtu.be/v-vXDXrGSlI&#10;30 Minute Timer - Instrumental Relaxing Music: https://youtu.be/G4X4ZQHsTyE&#10;45 Minute Timer - Ambient Music: https://youtu.be/TKmhQprljAc&#10;1 Hour Timer - Beautiful Ocean Sunset https://youtu.be/TKmhQprljAc&#10;&#10;🎥 Editing&#10;-  Luma Fusion&#10;-  Premiere Pro 2020&#10;- Adobe After Effects&#10;- Photoshop&#10;&#10;📽Video and filming&#10;- Sony a6000&#10;- Fujifilm X-T3&#10;- GoPro Hero8 &#10;- Story Blocks&#10;-  Pexels&#10;-  Pixabay&#10;- Adobe Stock&#10;- Pond 5&#10;&#10;🎶Audio&#10;- Story Blocks&#10;- Youtube Audio Library&#10;&#10;🎤Microphone&#10;- Blue Yeti&#10;- Audio-Technica BP4025&#10;- Zoom H2N&#10;&#10;&#10;Hashtags&#10;#Timer #Relaxation #RelaxingMusic&#10;&#10;© Copyright Tick Tock Countdown Timer 2021. All rights reserved. Any reproduction or republication of all or part of this video is prohibited. All of the video material on this channel is copyright protected." id="165" name="Google Shape;165;p28" title="5 Minute Timer - Calm and Relaxing Music">
            <a:hlinkClick r:id="rId3"/>
          </p:cNvPr>
          <p:cNvPicPr preferRelativeResize="0"/>
          <p:nvPr/>
        </p:nvPicPr>
        <p:blipFill>
          <a:blip r:embed="rId4">
            <a:alphaModFix/>
          </a:blip>
          <a:stretch>
            <a:fillRect/>
          </a:stretch>
        </p:blipFill>
        <p:spPr>
          <a:xfrm>
            <a:off x="6943400" y="753975"/>
            <a:ext cx="1920233" cy="1440175"/>
          </a:xfrm>
          <a:prstGeom prst="rect">
            <a:avLst/>
          </a:prstGeom>
          <a:noFill/>
          <a:ln>
            <a:noFill/>
          </a:ln>
        </p:spPr>
      </p:pic>
      <p:pic>
        <p:nvPicPr>
          <p:cNvPr id="166" name="Google Shape;166;p28"/>
          <p:cNvPicPr preferRelativeResize="0"/>
          <p:nvPr/>
        </p:nvPicPr>
        <p:blipFill rotWithShape="1">
          <a:blip r:embed="rId5">
            <a:alphaModFix/>
          </a:blip>
          <a:srcRect b="1883" l="0" r="0" t="0"/>
          <a:stretch/>
        </p:blipFill>
        <p:spPr>
          <a:xfrm>
            <a:off x="515900" y="3618900"/>
            <a:ext cx="6503800" cy="28489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9"/>
          <p:cNvSpPr txBox="1"/>
          <p:nvPr>
            <p:ph type="title"/>
          </p:nvPr>
        </p:nvSpPr>
        <p:spPr>
          <a:xfrm>
            <a:off x="311700" y="64025"/>
            <a:ext cx="8520600" cy="572700"/>
          </a:xfrm>
          <a:prstGeom prst="rect">
            <a:avLst/>
          </a:prstGeom>
          <a:solidFill>
            <a:schemeClr val="accent1"/>
          </a:solidFill>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720">
                <a:solidFill>
                  <a:schemeClr val="lt1"/>
                </a:solidFill>
                <a:latin typeface="Lora"/>
                <a:ea typeface="Lora"/>
                <a:cs typeface="Lora"/>
                <a:sym typeface="Lora"/>
              </a:rPr>
              <a:t>Time to Think …. Readings as Provocations</a:t>
            </a:r>
            <a:endParaRPr sz="2720">
              <a:solidFill>
                <a:schemeClr val="lt1"/>
              </a:solidFill>
              <a:latin typeface="Lora"/>
              <a:ea typeface="Lora"/>
              <a:cs typeface="Lora"/>
              <a:sym typeface="Lora"/>
            </a:endParaRPr>
          </a:p>
          <a:p>
            <a:pPr indent="0" lvl="0" marL="0" rtl="0" algn="l">
              <a:spcBef>
                <a:spcPts val="0"/>
              </a:spcBef>
              <a:spcAft>
                <a:spcPts val="0"/>
              </a:spcAft>
              <a:buSzPts val="990"/>
              <a:buNone/>
            </a:pPr>
            <a:r>
              <a:t/>
            </a:r>
            <a:endParaRPr sz="2720">
              <a:latin typeface="Lora"/>
              <a:ea typeface="Lora"/>
              <a:cs typeface="Lora"/>
              <a:sym typeface="Lora"/>
            </a:endParaRPr>
          </a:p>
        </p:txBody>
      </p:sp>
      <p:sp>
        <p:nvSpPr>
          <p:cNvPr id="172" name="Google Shape;172;p29"/>
          <p:cNvSpPr txBox="1"/>
          <p:nvPr>
            <p:ph idx="1" type="body"/>
          </p:nvPr>
        </p:nvSpPr>
        <p:spPr>
          <a:xfrm>
            <a:off x="1387500" y="1604775"/>
            <a:ext cx="7691700" cy="3319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852"/>
              <a:buNone/>
            </a:pPr>
            <a:r>
              <a:rPr lang="en" sz="1895">
                <a:latin typeface="Lora"/>
                <a:ea typeface="Lora"/>
                <a:cs typeface="Lora"/>
                <a:sym typeface="Lora"/>
              </a:rPr>
              <a:t>       </a:t>
            </a:r>
            <a:r>
              <a:rPr b="1" lang="en" sz="1895">
                <a:latin typeface="Lora"/>
                <a:ea typeface="Lora"/>
                <a:cs typeface="Lora"/>
                <a:sym typeface="Lora"/>
              </a:rPr>
              <a:t>Round 2:</a:t>
            </a:r>
            <a:r>
              <a:rPr lang="en" sz="1895">
                <a:latin typeface="Lora"/>
                <a:ea typeface="Lora"/>
                <a:cs typeface="Lora"/>
                <a:sym typeface="Lora"/>
              </a:rPr>
              <a:t> group members with </a:t>
            </a:r>
            <a:r>
              <a:rPr lang="en" sz="1895" u="sng">
                <a:latin typeface="Lora"/>
                <a:ea typeface="Lora"/>
                <a:cs typeface="Lora"/>
                <a:sym typeface="Lora"/>
              </a:rPr>
              <a:t>different</a:t>
            </a:r>
            <a:r>
              <a:rPr lang="en" sz="1895">
                <a:latin typeface="Lora"/>
                <a:ea typeface="Lora"/>
                <a:cs typeface="Lora"/>
                <a:sym typeface="Lora"/>
              </a:rPr>
              <a:t> readings </a:t>
            </a:r>
            <a:endParaRPr sz="1895">
              <a:latin typeface="Lora"/>
              <a:ea typeface="Lora"/>
              <a:cs typeface="Lora"/>
              <a:sym typeface="Lora"/>
            </a:endParaRPr>
          </a:p>
          <a:p>
            <a:pPr indent="-348932" lvl="1" marL="914400" rtl="0" algn="l">
              <a:lnSpc>
                <a:spcPct val="115000"/>
              </a:lnSpc>
              <a:spcBef>
                <a:spcPts val="1000"/>
              </a:spcBef>
              <a:spcAft>
                <a:spcPts val="0"/>
              </a:spcAft>
              <a:buSzPts val="1895"/>
              <a:buFont typeface="Oswald"/>
              <a:buAutoNum type="alphaLcPeriod"/>
            </a:pPr>
            <a:r>
              <a:rPr b="1" lang="en" sz="1895">
                <a:latin typeface="Lora"/>
                <a:ea typeface="Lora"/>
                <a:cs typeface="Lora"/>
                <a:sym typeface="Lora"/>
              </a:rPr>
              <a:t>Jigsaw:</a:t>
            </a:r>
            <a:r>
              <a:rPr lang="en" sz="1895">
                <a:latin typeface="Lora"/>
                <a:ea typeface="Lora"/>
                <a:cs typeface="Lora"/>
                <a:sym typeface="Lora"/>
              </a:rPr>
              <a:t> </a:t>
            </a:r>
            <a:r>
              <a:rPr b="1" lang="en" sz="1895">
                <a:latin typeface="Lora"/>
                <a:ea typeface="Lora"/>
                <a:cs typeface="Lora"/>
                <a:sym typeface="Lora"/>
              </a:rPr>
              <a:t>Each person</a:t>
            </a:r>
            <a:r>
              <a:rPr lang="en" sz="1895">
                <a:latin typeface="Lora"/>
                <a:ea typeface="Lora"/>
                <a:cs typeface="Lora"/>
                <a:sym typeface="Lora"/>
              </a:rPr>
              <a:t> gets a chance to share the big ideas/thinking/takeaways as </a:t>
            </a:r>
            <a:r>
              <a:rPr b="1" lang="en" sz="1895">
                <a:latin typeface="Lora"/>
                <a:ea typeface="Lora"/>
                <a:cs typeface="Lora"/>
                <a:sym typeface="Lora"/>
              </a:rPr>
              <a:t>listeners</a:t>
            </a:r>
            <a:r>
              <a:rPr lang="en" sz="1895">
                <a:latin typeface="Lora"/>
                <a:ea typeface="Lora"/>
                <a:cs typeface="Lora"/>
                <a:sym typeface="Lora"/>
              </a:rPr>
              <a:t> jot down ideas on their own “note-catcher.” Listeners can ask questions (ex. to clarify, extend thinking, etc.)</a:t>
            </a:r>
            <a:endParaRPr sz="1895">
              <a:latin typeface="Lora"/>
              <a:ea typeface="Lora"/>
              <a:cs typeface="Lora"/>
              <a:sym typeface="Lora"/>
            </a:endParaRPr>
          </a:p>
          <a:p>
            <a:pPr indent="0" lvl="0" marL="914400" rtl="0" algn="l">
              <a:lnSpc>
                <a:spcPct val="100000"/>
              </a:lnSpc>
              <a:spcBef>
                <a:spcPts val="1000"/>
              </a:spcBef>
              <a:spcAft>
                <a:spcPts val="0"/>
              </a:spcAft>
              <a:buNone/>
            </a:pPr>
            <a:r>
              <a:t/>
            </a:r>
            <a:endParaRPr sz="1895">
              <a:latin typeface="Lora"/>
              <a:ea typeface="Lora"/>
              <a:cs typeface="Lora"/>
              <a:sym typeface="Lora"/>
            </a:endParaRPr>
          </a:p>
          <a:p>
            <a:pPr indent="0" lvl="0" marL="0" rtl="0" algn="l">
              <a:lnSpc>
                <a:spcPct val="100000"/>
              </a:lnSpc>
              <a:spcBef>
                <a:spcPts val="0"/>
              </a:spcBef>
              <a:spcAft>
                <a:spcPts val="0"/>
              </a:spcAft>
              <a:buNone/>
            </a:pPr>
            <a:r>
              <a:rPr b="1" lang="en" sz="1895">
                <a:latin typeface="Lora"/>
                <a:ea typeface="Lora"/>
                <a:cs typeface="Lora"/>
                <a:sym typeface="Lora"/>
              </a:rPr>
              <a:t>Whole Group:</a:t>
            </a:r>
            <a:r>
              <a:rPr lang="en" sz="1895">
                <a:latin typeface="Lora"/>
                <a:ea typeface="Lora"/>
                <a:cs typeface="Lora"/>
                <a:sym typeface="Lora"/>
              </a:rPr>
              <a:t>  Debrief Process &amp; New Learning </a:t>
            </a:r>
            <a:endParaRPr sz="1895">
              <a:latin typeface="Lora"/>
              <a:ea typeface="Lora"/>
              <a:cs typeface="Lora"/>
              <a:sym typeface="Lora"/>
            </a:endParaRPr>
          </a:p>
        </p:txBody>
      </p:sp>
      <p:sp>
        <p:nvSpPr>
          <p:cNvPr id="173" name="Google Shape;173;p29"/>
          <p:cNvSpPr/>
          <p:nvPr/>
        </p:nvSpPr>
        <p:spPr>
          <a:xfrm>
            <a:off x="54875" y="1947750"/>
            <a:ext cx="1387500" cy="12480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lt1"/>
                </a:solidFill>
                <a:latin typeface="Lora"/>
                <a:ea typeface="Lora"/>
                <a:cs typeface="Lora"/>
                <a:sym typeface="Lora"/>
              </a:rPr>
              <a:t>Collaborative Practice</a:t>
            </a:r>
            <a:endParaRPr sz="1000">
              <a:solidFill>
                <a:schemeClr val="lt1"/>
              </a:solidFill>
              <a:latin typeface="Lora"/>
              <a:ea typeface="Lora"/>
              <a:cs typeface="Lora"/>
              <a:sym typeface="Lora"/>
            </a:endParaRPr>
          </a:p>
        </p:txBody>
      </p:sp>
      <p:pic>
        <p:nvPicPr>
          <p:cNvPr descr="📜 Message from the Creator of Tick Tock Countdown Timer&#10;&#10;I am Tom C. and I specialise in the field of Mental Health for a number of years.  I want to place where people can relax, unwind, study and sleep better. &#10;&#10;My videos are ideal for studying, sleep, relaxation and exercise. My aim is to provide the highest quality relaxing content that doesn’t contain any annoying talking or commentary. Research shows this can be help with mental heath. &#10;&#10;All my timer videos are made in high quality with editing programs such as Premiere Pro 2020, Photoshop and Luma Fusion. Each video takes many hours of editing and mixing to produce the perfect timer video for my viewers. &#10;&#10;Some video and audio files are make in collaboration with other video and audio creators with all the licenses and commercial use rights.&#10;&#10;All videos, audio, effects are mixed and created by myself.&#10;&#10;⏱ Popular Timers &#10;&#10;5 Minute Timer - Calm and Relaxing Music: https://youtu.be/hso3oR8PJss&#10;10 Minute Timer - Relaxing Music: https://youtu;.be/yxu0qHbG_2c&#10;15 Minute Timer - No Music: https://youtu.be/v-vXDXrGSlI&#10;30 Minute Timer - Instrumental Relaxing Music: https://youtu.be/G4X4ZQHsTyE&#10;45 Minute Timer - Ambient Music: https://youtu.be/TKmhQprljAc&#10;1 Hour Timer - Beautiful Ocean Sunset https://youtu.be/TKmhQprljAc&#10;&#10;🎥 Editing&#10;-  Luma Fusion&#10;-  Premiere Pro 2020&#10;- Adobe After Effects&#10;- Photoshop&#10;&#10;📽Video and filming&#10;- Sony a6000&#10;- Fujifilm X-T3&#10;- GoPro Hero8 &#10;- Story Blocks&#10;-  Pexels&#10;-  Pixabay&#10;- Adobe Stock&#10;- Pond 5&#10;&#10;🎶Audio&#10;- Story Blocks&#10;- Youtube Audio Library&#10;&#10;🎤Microphone&#10;- Blue Yeti&#10;- Audio-Technica BP4025&#10;- Zoom H2N&#10;&#10;&#10;Hashtags&#10;#Timer #Relaxation #RelaxingMusic&#10;&#10;© Copyright Tick Tock Countdown Timer 2021. All rights reserved. Any reproduction or republication of all or part of this video is prohibited. All of the video material on this channel is copyright protected." id="174" name="Google Shape;174;p29" title="5 Minute Timer - Calm and Relaxing Music">
            <a:hlinkClick r:id="rId3"/>
          </p:cNvPr>
          <p:cNvPicPr preferRelativeResize="0"/>
          <p:nvPr/>
        </p:nvPicPr>
        <p:blipFill>
          <a:blip r:embed="rId4">
            <a:alphaModFix/>
          </a:blip>
          <a:stretch>
            <a:fillRect/>
          </a:stretch>
        </p:blipFill>
        <p:spPr>
          <a:xfrm>
            <a:off x="6919900" y="714900"/>
            <a:ext cx="1303600" cy="977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Discussion Method 2</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1"/>
          <p:cNvSpPr txBox="1"/>
          <p:nvPr>
            <p:ph type="ctrTitle"/>
          </p:nvPr>
        </p:nvSpPr>
        <p:spPr>
          <a:xfrm>
            <a:off x="199647" y="188490"/>
            <a:ext cx="8520600" cy="225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000">
                <a:latin typeface="ABeeZee"/>
                <a:ea typeface="ABeeZee"/>
                <a:cs typeface="ABeeZee"/>
                <a:sym typeface="ABeeZee"/>
              </a:rPr>
              <a:t>Discussion as Assessment</a:t>
            </a:r>
            <a:endParaRPr b="1" sz="2000">
              <a:latin typeface="ABeeZee"/>
              <a:ea typeface="ABeeZee"/>
              <a:cs typeface="ABeeZee"/>
              <a:sym typeface="ABeeZee"/>
            </a:endParaRPr>
          </a:p>
        </p:txBody>
      </p:sp>
      <p:pic>
        <p:nvPicPr>
          <p:cNvPr id="185" name="Google Shape;185;p31"/>
          <p:cNvPicPr preferRelativeResize="0"/>
          <p:nvPr/>
        </p:nvPicPr>
        <p:blipFill>
          <a:blip r:embed="rId3">
            <a:alphaModFix/>
          </a:blip>
          <a:stretch>
            <a:fillRect/>
          </a:stretch>
        </p:blipFill>
        <p:spPr>
          <a:xfrm>
            <a:off x="2347188" y="0"/>
            <a:ext cx="4449624" cy="5143501"/>
          </a:xfrm>
          <a:prstGeom prst="rect">
            <a:avLst/>
          </a:prstGeom>
          <a:noFill/>
          <a:ln>
            <a:noFill/>
          </a:ln>
        </p:spPr>
      </p:pic>
      <p:sp>
        <p:nvSpPr>
          <p:cNvPr id="186" name="Google Shape;186;p31"/>
          <p:cNvSpPr txBox="1"/>
          <p:nvPr/>
        </p:nvSpPr>
        <p:spPr>
          <a:xfrm>
            <a:off x="728200" y="882125"/>
            <a:ext cx="1346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ora"/>
                <a:ea typeface="Lora"/>
                <a:cs typeface="Lora"/>
                <a:sym typeface="Lora"/>
              </a:rPr>
              <a:t>Suggested Guidelines - </a:t>
            </a:r>
            <a:endParaRPr>
              <a:latin typeface="Lora"/>
              <a:ea typeface="Lora"/>
              <a:cs typeface="Lora"/>
              <a:sym typeface="Lor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32"/>
          <p:cNvPicPr preferRelativeResize="0"/>
          <p:nvPr/>
        </p:nvPicPr>
        <p:blipFill rotWithShape="1">
          <a:blip r:embed="rId3">
            <a:alphaModFix/>
          </a:blip>
          <a:srcRect b="0" l="0" r="0" t="7287"/>
          <a:stretch/>
        </p:blipFill>
        <p:spPr>
          <a:xfrm>
            <a:off x="2262175" y="0"/>
            <a:ext cx="4602075" cy="51434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33"/>
          <p:cNvPicPr preferRelativeResize="0"/>
          <p:nvPr/>
        </p:nvPicPr>
        <p:blipFill>
          <a:blip r:embed="rId3">
            <a:alphaModFix/>
          </a:blip>
          <a:stretch>
            <a:fillRect/>
          </a:stretch>
        </p:blipFill>
        <p:spPr>
          <a:xfrm>
            <a:off x="2611637" y="0"/>
            <a:ext cx="3920719" cy="5143499"/>
          </a:xfrm>
          <a:prstGeom prst="rect">
            <a:avLst/>
          </a:prstGeom>
          <a:noFill/>
          <a:ln>
            <a:noFill/>
          </a:ln>
        </p:spPr>
      </p:pic>
      <p:sp>
        <p:nvSpPr>
          <p:cNvPr id="197" name="Google Shape;197;p33"/>
          <p:cNvSpPr txBox="1"/>
          <p:nvPr/>
        </p:nvSpPr>
        <p:spPr>
          <a:xfrm>
            <a:off x="567875" y="837250"/>
            <a:ext cx="1923900" cy="118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latin typeface="Lora"/>
                <a:ea typeface="Lora"/>
                <a:cs typeface="Lora"/>
                <a:sym typeface="Lora"/>
              </a:rPr>
              <a:t>What I use…or a sheet of paper that I just list out each kiddo’s name and my notes based on the key. </a:t>
            </a:r>
            <a:endParaRPr sz="1300">
              <a:latin typeface="Lora"/>
              <a:ea typeface="Lora"/>
              <a:cs typeface="Lora"/>
              <a:sym typeface="Lor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34"/>
          <p:cNvPicPr preferRelativeResize="0"/>
          <p:nvPr/>
        </p:nvPicPr>
        <p:blipFill>
          <a:blip r:embed="rId3">
            <a:alphaModFix/>
          </a:blip>
          <a:stretch>
            <a:fillRect/>
          </a:stretch>
        </p:blipFill>
        <p:spPr>
          <a:xfrm>
            <a:off x="2781650" y="0"/>
            <a:ext cx="3920713" cy="51434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5"/>
          <p:cNvSpPr txBox="1"/>
          <p:nvPr>
            <p:ph idx="1" type="body"/>
          </p:nvPr>
        </p:nvSpPr>
        <p:spPr>
          <a:xfrm>
            <a:off x="31975" y="58950"/>
            <a:ext cx="5734800" cy="4602300"/>
          </a:xfrm>
          <a:prstGeom prst="rect">
            <a:avLst/>
          </a:prstGeom>
        </p:spPr>
        <p:txBody>
          <a:bodyPr anchorCtr="0" anchor="t" bIns="91425" lIns="91425" spcFirstLastPara="1" rIns="91425" wrap="square" tIns="91425">
            <a:noAutofit/>
          </a:bodyPr>
          <a:lstStyle/>
          <a:p>
            <a:pPr indent="-266700" lvl="0" marL="285750" rtl="0" algn="l">
              <a:spcBef>
                <a:spcPts val="0"/>
              </a:spcBef>
              <a:spcAft>
                <a:spcPts val="0"/>
              </a:spcAft>
              <a:buSzPts val="1500"/>
              <a:buFont typeface="Lora"/>
              <a:buChar char="❏"/>
            </a:pPr>
            <a:r>
              <a:rPr b="1" lang="en" sz="1500">
                <a:latin typeface="Lora"/>
                <a:ea typeface="Lora"/>
                <a:cs typeface="Lora"/>
                <a:sym typeface="Lora"/>
              </a:rPr>
              <a:t>This is my own combination of different styles of discussion, but it works best for me and my kiddos.  </a:t>
            </a:r>
            <a:endParaRPr b="1" sz="1500">
              <a:latin typeface="Lora"/>
              <a:ea typeface="Lora"/>
              <a:cs typeface="Lora"/>
              <a:sym typeface="Lora"/>
            </a:endParaRPr>
          </a:p>
          <a:p>
            <a:pPr indent="-266700" lvl="0" marL="285750" rtl="0" algn="l">
              <a:spcBef>
                <a:spcPts val="0"/>
              </a:spcBef>
              <a:spcAft>
                <a:spcPts val="0"/>
              </a:spcAft>
              <a:buSzPts val="1500"/>
              <a:buFont typeface="Lora"/>
              <a:buChar char="❏"/>
            </a:pPr>
            <a:r>
              <a:rPr b="1" lang="en" sz="1500">
                <a:latin typeface="Lora"/>
                <a:ea typeface="Lora"/>
                <a:cs typeface="Lora"/>
                <a:sym typeface="Lora"/>
              </a:rPr>
              <a:t>Half the class is in the aqua seats of the “circle” and their partner sits directly behind them in the outer gray seats. They are now partners to help each other.  </a:t>
            </a:r>
            <a:endParaRPr b="1" sz="1500">
              <a:latin typeface="Lora"/>
              <a:ea typeface="Lora"/>
              <a:cs typeface="Lora"/>
              <a:sym typeface="Lora"/>
            </a:endParaRPr>
          </a:p>
          <a:p>
            <a:pPr indent="-266700" lvl="0" marL="285750" rtl="0" algn="l">
              <a:spcBef>
                <a:spcPts val="0"/>
              </a:spcBef>
              <a:spcAft>
                <a:spcPts val="0"/>
              </a:spcAft>
              <a:buSzPts val="1500"/>
              <a:buFont typeface="Lora"/>
              <a:buChar char="❏"/>
            </a:pPr>
            <a:r>
              <a:rPr b="1" lang="en" sz="1500">
                <a:latin typeface="Lora"/>
                <a:ea typeface="Lora"/>
                <a:cs typeface="Lora"/>
                <a:sym typeface="Lora"/>
              </a:rPr>
              <a:t>The only people allowed to talk are those in the middle circle.  Others who want to speak go to the hot seat (maroon) or simply stand up if there isn’t much room to move. They have the floor </a:t>
            </a:r>
            <a:r>
              <a:rPr b="1" lang="en" sz="1500">
                <a:latin typeface="Lora"/>
                <a:ea typeface="Lora"/>
                <a:cs typeface="Lora"/>
                <a:sym typeface="Lora"/>
              </a:rPr>
              <a:t>immediately. </a:t>
            </a:r>
            <a:endParaRPr b="1" sz="1500">
              <a:latin typeface="Lora"/>
              <a:ea typeface="Lora"/>
              <a:cs typeface="Lora"/>
              <a:sym typeface="Lora"/>
            </a:endParaRPr>
          </a:p>
          <a:p>
            <a:pPr indent="-266700" lvl="0" marL="285750" rtl="0" algn="l">
              <a:spcBef>
                <a:spcPts val="0"/>
              </a:spcBef>
              <a:spcAft>
                <a:spcPts val="0"/>
              </a:spcAft>
              <a:buSzPts val="1500"/>
              <a:buFont typeface="Lora"/>
              <a:buChar char="❏"/>
            </a:pPr>
            <a:r>
              <a:rPr b="1" lang="en" sz="1500">
                <a:latin typeface="Lora"/>
                <a:ea typeface="Lora"/>
                <a:cs typeface="Lora"/>
                <a:sym typeface="Lora"/>
              </a:rPr>
              <a:t>The outer circle is taking notes on the inner conversation, specifically on the listener’s notes sheet. They are there to take notes and be their partner’s cheerleader. </a:t>
            </a:r>
            <a:endParaRPr b="1" sz="1500">
              <a:latin typeface="Lora"/>
              <a:ea typeface="Lora"/>
              <a:cs typeface="Lora"/>
              <a:sym typeface="Lora"/>
            </a:endParaRPr>
          </a:p>
          <a:p>
            <a:pPr indent="-266700" lvl="0" marL="285750" rtl="0" algn="l">
              <a:spcBef>
                <a:spcPts val="0"/>
              </a:spcBef>
              <a:spcAft>
                <a:spcPts val="0"/>
              </a:spcAft>
              <a:buSzPts val="1500"/>
              <a:buFont typeface="Lora"/>
              <a:buChar char="❏"/>
            </a:pPr>
            <a:r>
              <a:rPr b="1" lang="en" sz="1500">
                <a:latin typeface="Lora"/>
                <a:ea typeface="Lora"/>
                <a:cs typeface="Lora"/>
                <a:sym typeface="Lora"/>
              </a:rPr>
              <a:t>When they switch, they do the opposite, and then they reflect on how each did using the rubric side of the sheet. </a:t>
            </a:r>
            <a:endParaRPr b="1" sz="1500">
              <a:latin typeface="Lora"/>
              <a:ea typeface="Lora"/>
              <a:cs typeface="Lora"/>
              <a:sym typeface="Lora"/>
            </a:endParaRPr>
          </a:p>
        </p:txBody>
      </p:sp>
      <p:sp>
        <p:nvSpPr>
          <p:cNvPr id="208" name="Google Shape;208;p35"/>
          <p:cNvSpPr/>
          <p:nvPr/>
        </p:nvSpPr>
        <p:spPr>
          <a:xfrm>
            <a:off x="6986737" y="1269340"/>
            <a:ext cx="421800" cy="522000"/>
          </a:xfrm>
          <a:prstGeom prst="rect">
            <a:avLst/>
          </a:prstGeom>
          <a:solidFill>
            <a:srgbClr val="00B0F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5"/>
          <p:cNvSpPr/>
          <p:nvPr/>
        </p:nvSpPr>
        <p:spPr>
          <a:xfrm>
            <a:off x="7097108" y="644850"/>
            <a:ext cx="421800" cy="522000"/>
          </a:xfrm>
          <a:prstGeom prst="rect">
            <a:avLst/>
          </a:prstGeom>
          <a:solidFill>
            <a:srgbClr val="D8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5"/>
          <p:cNvSpPr/>
          <p:nvPr/>
        </p:nvSpPr>
        <p:spPr>
          <a:xfrm>
            <a:off x="7523148" y="1522502"/>
            <a:ext cx="421800" cy="522000"/>
          </a:xfrm>
          <a:prstGeom prst="rect">
            <a:avLst/>
          </a:prstGeom>
          <a:solidFill>
            <a:srgbClr val="00B0F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5"/>
          <p:cNvSpPr/>
          <p:nvPr/>
        </p:nvSpPr>
        <p:spPr>
          <a:xfrm>
            <a:off x="7633519" y="898012"/>
            <a:ext cx="421800" cy="522000"/>
          </a:xfrm>
          <a:prstGeom prst="rect">
            <a:avLst/>
          </a:prstGeom>
          <a:solidFill>
            <a:srgbClr val="D8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5"/>
          <p:cNvSpPr/>
          <p:nvPr/>
        </p:nvSpPr>
        <p:spPr>
          <a:xfrm rot="1679725">
            <a:off x="7931266" y="2107559"/>
            <a:ext cx="446100" cy="505080"/>
          </a:xfrm>
          <a:prstGeom prst="rect">
            <a:avLst/>
          </a:prstGeom>
          <a:solidFill>
            <a:srgbClr val="00B0F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5"/>
          <p:cNvSpPr/>
          <p:nvPr/>
        </p:nvSpPr>
        <p:spPr>
          <a:xfrm rot="1679725">
            <a:off x="8193751" y="1578572"/>
            <a:ext cx="446100" cy="505080"/>
          </a:xfrm>
          <a:prstGeom prst="rect">
            <a:avLst/>
          </a:prstGeom>
          <a:solidFill>
            <a:srgbClr val="D8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5"/>
          <p:cNvSpPr/>
          <p:nvPr/>
        </p:nvSpPr>
        <p:spPr>
          <a:xfrm rot="3264457">
            <a:off x="8255751" y="2761453"/>
            <a:ext cx="511327" cy="453645"/>
          </a:xfrm>
          <a:prstGeom prst="rect">
            <a:avLst/>
          </a:prstGeom>
          <a:solidFill>
            <a:srgbClr val="00B0F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5"/>
          <p:cNvSpPr/>
          <p:nvPr/>
        </p:nvSpPr>
        <p:spPr>
          <a:xfrm rot="3119069">
            <a:off x="8578045" y="2293097"/>
            <a:ext cx="504161" cy="460464"/>
          </a:xfrm>
          <a:prstGeom prst="rect">
            <a:avLst/>
          </a:prstGeom>
          <a:solidFill>
            <a:srgbClr val="D8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5"/>
          <p:cNvSpPr/>
          <p:nvPr/>
        </p:nvSpPr>
        <p:spPr>
          <a:xfrm rot="6409812">
            <a:off x="8158570" y="3533235"/>
            <a:ext cx="565732" cy="400085"/>
          </a:xfrm>
          <a:prstGeom prst="rect">
            <a:avLst/>
          </a:prstGeom>
          <a:solidFill>
            <a:srgbClr val="00B0F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5"/>
          <p:cNvSpPr/>
          <p:nvPr/>
        </p:nvSpPr>
        <p:spPr>
          <a:xfrm rot="6440261">
            <a:off x="8568376" y="3845828"/>
            <a:ext cx="564760" cy="401782"/>
          </a:xfrm>
          <a:prstGeom prst="rect">
            <a:avLst/>
          </a:prstGeom>
          <a:solidFill>
            <a:srgbClr val="D8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5"/>
          <p:cNvSpPr/>
          <p:nvPr/>
        </p:nvSpPr>
        <p:spPr>
          <a:xfrm flipH="1" rot="-5156994">
            <a:off x="6043467" y="1818188"/>
            <a:ext cx="586164" cy="375993"/>
          </a:xfrm>
          <a:prstGeom prst="rect">
            <a:avLst/>
          </a:prstGeom>
          <a:solidFill>
            <a:srgbClr val="00B0F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5"/>
          <p:cNvSpPr/>
          <p:nvPr/>
        </p:nvSpPr>
        <p:spPr>
          <a:xfrm flipH="1" rot="-5156994">
            <a:off x="5586782" y="1910716"/>
            <a:ext cx="586164" cy="375993"/>
          </a:xfrm>
          <a:prstGeom prst="rect">
            <a:avLst/>
          </a:prstGeom>
          <a:solidFill>
            <a:srgbClr val="D8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5"/>
          <p:cNvSpPr/>
          <p:nvPr/>
        </p:nvSpPr>
        <p:spPr>
          <a:xfrm flipH="1" rot="-5908604">
            <a:off x="6169105" y="2660877"/>
            <a:ext cx="582059" cy="381756"/>
          </a:xfrm>
          <a:prstGeom prst="rect">
            <a:avLst/>
          </a:prstGeom>
          <a:solidFill>
            <a:srgbClr val="00B0F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5"/>
          <p:cNvSpPr/>
          <p:nvPr/>
        </p:nvSpPr>
        <p:spPr>
          <a:xfrm flipH="1" rot="-5975341">
            <a:off x="5713669" y="2752110"/>
            <a:ext cx="579902" cy="383936"/>
          </a:xfrm>
          <a:prstGeom prst="rect">
            <a:avLst/>
          </a:prstGeom>
          <a:solidFill>
            <a:srgbClr val="D8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5"/>
          <p:cNvSpPr/>
          <p:nvPr/>
        </p:nvSpPr>
        <p:spPr>
          <a:xfrm flipH="1" rot="-6544538">
            <a:off x="6551267" y="3287608"/>
            <a:ext cx="559948" cy="406209"/>
          </a:xfrm>
          <a:prstGeom prst="rect">
            <a:avLst/>
          </a:prstGeom>
          <a:solidFill>
            <a:srgbClr val="00B0F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5"/>
          <p:cNvSpPr/>
          <p:nvPr/>
        </p:nvSpPr>
        <p:spPr>
          <a:xfrm flipH="1" rot="-6597250">
            <a:off x="6167675" y="3598823"/>
            <a:ext cx="558212" cy="409085"/>
          </a:xfrm>
          <a:prstGeom prst="rect">
            <a:avLst/>
          </a:prstGeom>
          <a:solidFill>
            <a:srgbClr val="D8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5"/>
          <p:cNvSpPr/>
          <p:nvPr/>
        </p:nvSpPr>
        <p:spPr>
          <a:xfrm flipH="1" rot="-8136249">
            <a:off x="7066434" y="3756970"/>
            <a:ext cx="482839" cy="477761"/>
          </a:xfrm>
          <a:prstGeom prst="rect">
            <a:avLst/>
          </a:prstGeom>
          <a:solidFill>
            <a:srgbClr val="00B0F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5"/>
          <p:cNvSpPr/>
          <p:nvPr/>
        </p:nvSpPr>
        <p:spPr>
          <a:xfrm flipH="1" rot="-8014932">
            <a:off x="6827967" y="4303758"/>
            <a:ext cx="488690" cy="473829"/>
          </a:xfrm>
          <a:prstGeom prst="rect">
            <a:avLst/>
          </a:prstGeom>
          <a:solidFill>
            <a:srgbClr val="D8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5"/>
          <p:cNvSpPr/>
          <p:nvPr/>
        </p:nvSpPr>
        <p:spPr>
          <a:xfrm flipH="1" rot="10197130">
            <a:off x="7708222" y="3822534"/>
            <a:ext cx="424714" cy="519340"/>
          </a:xfrm>
          <a:prstGeom prst="rect">
            <a:avLst/>
          </a:prstGeom>
          <a:solidFill>
            <a:srgbClr val="00B0F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5"/>
          <p:cNvSpPr/>
          <p:nvPr/>
        </p:nvSpPr>
        <p:spPr>
          <a:xfrm flipH="1" rot="9996450">
            <a:off x="7897249" y="4468656"/>
            <a:ext cx="427423" cy="517188"/>
          </a:xfrm>
          <a:prstGeom prst="rect">
            <a:avLst/>
          </a:prstGeom>
          <a:solidFill>
            <a:srgbClr val="D8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5"/>
          <p:cNvSpPr/>
          <p:nvPr/>
        </p:nvSpPr>
        <p:spPr>
          <a:xfrm rot="-2415464">
            <a:off x="6224017" y="874213"/>
            <a:ext cx="472125" cy="486773"/>
          </a:xfrm>
          <a:prstGeom prst="rect">
            <a:avLst/>
          </a:prstGeom>
          <a:solidFill>
            <a:srgbClr val="851212">
              <a:alpha val="8659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9" name="Google Shape;229;p35"/>
          <p:cNvCxnSpPr>
            <a:stCxn id="219" idx="2"/>
            <a:endCxn id="218" idx="0"/>
          </p:cNvCxnSpPr>
          <p:nvPr/>
        </p:nvCxnSpPr>
        <p:spPr>
          <a:xfrm flipH="1" rot="10800000">
            <a:off x="6066164" y="1981112"/>
            <a:ext cx="84000" cy="142800"/>
          </a:xfrm>
          <a:prstGeom prst="straightConnector1">
            <a:avLst/>
          </a:prstGeom>
          <a:noFill/>
          <a:ln cap="flat" cmpd="sng" w="9525">
            <a:solidFill>
              <a:schemeClr val="dk2"/>
            </a:solidFill>
            <a:prstDash val="solid"/>
            <a:round/>
            <a:headEnd len="med" w="med" type="none"/>
            <a:tailEnd len="med" w="med" type="triangle"/>
          </a:ln>
        </p:spPr>
      </p:cxnSp>
      <p:cxnSp>
        <p:nvCxnSpPr>
          <p:cNvPr id="230" name="Google Shape;230;p35"/>
          <p:cNvCxnSpPr/>
          <p:nvPr/>
        </p:nvCxnSpPr>
        <p:spPr>
          <a:xfrm flipH="1" rot="10800000">
            <a:off x="6204706" y="2779729"/>
            <a:ext cx="84000" cy="143400"/>
          </a:xfrm>
          <a:prstGeom prst="straightConnector1">
            <a:avLst/>
          </a:prstGeom>
          <a:noFill/>
          <a:ln cap="flat" cmpd="sng" w="9525">
            <a:solidFill>
              <a:schemeClr val="dk2"/>
            </a:solidFill>
            <a:prstDash val="solid"/>
            <a:round/>
            <a:headEnd len="med" w="med" type="none"/>
            <a:tailEnd len="med" w="med" type="triangle"/>
          </a:ln>
        </p:spPr>
      </p:cxnSp>
      <p:cxnSp>
        <p:nvCxnSpPr>
          <p:cNvPr id="231" name="Google Shape;231;p35"/>
          <p:cNvCxnSpPr/>
          <p:nvPr/>
        </p:nvCxnSpPr>
        <p:spPr>
          <a:xfrm flipH="1" rot="10800000">
            <a:off x="6587021" y="3557206"/>
            <a:ext cx="84000" cy="143400"/>
          </a:xfrm>
          <a:prstGeom prst="straightConnector1">
            <a:avLst/>
          </a:prstGeom>
          <a:noFill/>
          <a:ln cap="flat" cmpd="sng" w="9525">
            <a:solidFill>
              <a:schemeClr val="dk2"/>
            </a:solidFill>
            <a:prstDash val="solid"/>
            <a:round/>
            <a:headEnd len="med" w="med" type="none"/>
            <a:tailEnd len="med" w="med" type="triangle"/>
          </a:ln>
        </p:spPr>
      </p:cxnSp>
      <p:cxnSp>
        <p:nvCxnSpPr>
          <p:cNvPr id="232" name="Google Shape;232;p35"/>
          <p:cNvCxnSpPr/>
          <p:nvPr/>
        </p:nvCxnSpPr>
        <p:spPr>
          <a:xfrm flipH="1" rot="10800000">
            <a:off x="7126764" y="4183033"/>
            <a:ext cx="84000" cy="143400"/>
          </a:xfrm>
          <a:prstGeom prst="straightConnector1">
            <a:avLst/>
          </a:prstGeom>
          <a:noFill/>
          <a:ln cap="flat" cmpd="sng" w="9525">
            <a:solidFill>
              <a:schemeClr val="dk2"/>
            </a:solidFill>
            <a:prstDash val="solid"/>
            <a:round/>
            <a:headEnd len="med" w="med" type="none"/>
            <a:tailEnd len="med" w="med" type="triangle"/>
          </a:ln>
        </p:spPr>
      </p:cxnSp>
      <p:cxnSp>
        <p:nvCxnSpPr>
          <p:cNvPr id="233" name="Google Shape;233;p35"/>
          <p:cNvCxnSpPr/>
          <p:nvPr/>
        </p:nvCxnSpPr>
        <p:spPr>
          <a:xfrm rot="10800000">
            <a:off x="7907765" y="4342597"/>
            <a:ext cx="25200" cy="153300"/>
          </a:xfrm>
          <a:prstGeom prst="straightConnector1">
            <a:avLst/>
          </a:prstGeom>
          <a:noFill/>
          <a:ln cap="flat" cmpd="sng" w="9525">
            <a:solidFill>
              <a:schemeClr val="dk2"/>
            </a:solidFill>
            <a:prstDash val="solid"/>
            <a:round/>
            <a:headEnd len="med" w="med" type="none"/>
            <a:tailEnd len="med" w="med" type="triangle"/>
          </a:ln>
        </p:spPr>
      </p:cxnSp>
      <p:cxnSp>
        <p:nvCxnSpPr>
          <p:cNvPr id="234" name="Google Shape;234;p35"/>
          <p:cNvCxnSpPr>
            <a:stCxn id="217" idx="2"/>
          </p:cNvCxnSpPr>
          <p:nvPr/>
        </p:nvCxnSpPr>
        <p:spPr>
          <a:xfrm rot="10800000">
            <a:off x="8595006" y="3867919"/>
            <a:ext cx="84300" cy="74100"/>
          </a:xfrm>
          <a:prstGeom prst="straightConnector1">
            <a:avLst/>
          </a:prstGeom>
          <a:noFill/>
          <a:ln cap="flat" cmpd="sng" w="9525">
            <a:solidFill>
              <a:schemeClr val="dk2"/>
            </a:solidFill>
            <a:prstDash val="solid"/>
            <a:round/>
            <a:headEnd len="med" w="med" type="none"/>
            <a:tailEnd len="med" w="med" type="triangle"/>
          </a:ln>
        </p:spPr>
      </p:cxnSp>
      <p:cxnSp>
        <p:nvCxnSpPr>
          <p:cNvPr id="235" name="Google Shape;235;p35"/>
          <p:cNvCxnSpPr>
            <a:stCxn id="215" idx="2"/>
            <a:endCxn id="214" idx="0"/>
          </p:cNvCxnSpPr>
          <p:nvPr/>
        </p:nvCxnSpPr>
        <p:spPr>
          <a:xfrm flipH="1">
            <a:off x="8643525" y="2715629"/>
            <a:ext cx="60000" cy="88200"/>
          </a:xfrm>
          <a:prstGeom prst="straightConnector1">
            <a:avLst/>
          </a:prstGeom>
          <a:noFill/>
          <a:ln cap="flat" cmpd="sng" w="9525">
            <a:solidFill>
              <a:schemeClr val="dk2"/>
            </a:solidFill>
            <a:prstDash val="solid"/>
            <a:round/>
            <a:headEnd len="med" w="med" type="none"/>
            <a:tailEnd len="med" w="med" type="triangle"/>
          </a:ln>
        </p:spPr>
      </p:cxnSp>
      <p:cxnSp>
        <p:nvCxnSpPr>
          <p:cNvPr id="236" name="Google Shape;236;p35"/>
          <p:cNvCxnSpPr>
            <a:stCxn id="213" idx="2"/>
            <a:endCxn id="212" idx="0"/>
          </p:cNvCxnSpPr>
          <p:nvPr/>
        </p:nvCxnSpPr>
        <p:spPr>
          <a:xfrm flipH="1">
            <a:off x="8220902" y="2074712"/>
            <a:ext cx="129300" cy="41700"/>
          </a:xfrm>
          <a:prstGeom prst="straightConnector1">
            <a:avLst/>
          </a:prstGeom>
          <a:noFill/>
          <a:ln cap="flat" cmpd="sng" w="9525">
            <a:solidFill>
              <a:schemeClr val="dk2"/>
            </a:solidFill>
            <a:prstDash val="solid"/>
            <a:round/>
            <a:headEnd len="med" w="med" type="none"/>
            <a:tailEnd len="med" w="med" type="triangle"/>
          </a:ln>
        </p:spPr>
      </p:cxnSp>
      <p:cxnSp>
        <p:nvCxnSpPr>
          <p:cNvPr id="237" name="Google Shape;237;p35"/>
          <p:cNvCxnSpPr>
            <a:stCxn id="211" idx="2"/>
          </p:cNvCxnSpPr>
          <p:nvPr/>
        </p:nvCxnSpPr>
        <p:spPr>
          <a:xfrm flipH="1">
            <a:off x="7770919" y="1420012"/>
            <a:ext cx="73500" cy="104700"/>
          </a:xfrm>
          <a:prstGeom prst="straightConnector1">
            <a:avLst/>
          </a:prstGeom>
          <a:noFill/>
          <a:ln cap="flat" cmpd="sng" w="9525">
            <a:solidFill>
              <a:schemeClr val="dk2"/>
            </a:solidFill>
            <a:prstDash val="solid"/>
            <a:round/>
            <a:headEnd len="med" w="med" type="none"/>
            <a:tailEnd len="med" w="med" type="triangle"/>
          </a:ln>
        </p:spPr>
      </p:cxnSp>
      <p:cxnSp>
        <p:nvCxnSpPr>
          <p:cNvPr id="238" name="Google Shape;238;p35"/>
          <p:cNvCxnSpPr/>
          <p:nvPr/>
        </p:nvCxnSpPr>
        <p:spPr>
          <a:xfrm flipH="1">
            <a:off x="7210348" y="1166566"/>
            <a:ext cx="73500" cy="1047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6"/>
          <p:cNvSpPr txBox="1"/>
          <p:nvPr>
            <p:ph type="title"/>
          </p:nvPr>
        </p:nvSpPr>
        <p:spPr>
          <a:xfrm>
            <a:off x="819150" y="0"/>
            <a:ext cx="2449500" cy="55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Lora"/>
                <a:ea typeface="Lora"/>
                <a:cs typeface="Lora"/>
                <a:sym typeface="Lora"/>
              </a:rPr>
              <a:t>Directions:</a:t>
            </a:r>
            <a:endParaRPr b="1">
              <a:latin typeface="Lora"/>
              <a:ea typeface="Lora"/>
              <a:cs typeface="Lora"/>
              <a:sym typeface="Lora"/>
            </a:endParaRPr>
          </a:p>
        </p:txBody>
      </p:sp>
      <p:sp>
        <p:nvSpPr>
          <p:cNvPr id="244" name="Google Shape;244;p36"/>
          <p:cNvSpPr txBox="1"/>
          <p:nvPr>
            <p:ph idx="1" type="body"/>
          </p:nvPr>
        </p:nvSpPr>
        <p:spPr>
          <a:xfrm>
            <a:off x="432800" y="439500"/>
            <a:ext cx="3686100" cy="42645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000000"/>
              </a:buClr>
              <a:buSzPts val="2400"/>
              <a:buFont typeface="Lora"/>
              <a:buAutoNum type="arabicPeriod"/>
            </a:pPr>
            <a:r>
              <a:rPr lang="en" sz="2400">
                <a:solidFill>
                  <a:srgbClr val="000000"/>
                </a:solidFill>
                <a:latin typeface="Lora"/>
                <a:ea typeface="Lora"/>
                <a:cs typeface="Lora"/>
                <a:sym typeface="Lora"/>
              </a:rPr>
              <a:t>Place your MLA header in the top left-hand corner.</a:t>
            </a:r>
            <a:endParaRPr sz="2400">
              <a:solidFill>
                <a:srgbClr val="000000"/>
              </a:solidFill>
              <a:latin typeface="Lora"/>
              <a:ea typeface="Lora"/>
              <a:cs typeface="Lora"/>
              <a:sym typeface="Lora"/>
            </a:endParaRPr>
          </a:p>
          <a:p>
            <a:pPr indent="-381000" lvl="0" marL="457200" rtl="0" algn="l">
              <a:spcBef>
                <a:spcPts val="0"/>
              </a:spcBef>
              <a:spcAft>
                <a:spcPts val="0"/>
              </a:spcAft>
              <a:buClr>
                <a:srgbClr val="000000"/>
              </a:buClr>
              <a:buSzPts val="2400"/>
              <a:buFont typeface="Lora"/>
              <a:buAutoNum type="arabicPeriod"/>
            </a:pPr>
            <a:r>
              <a:rPr lang="en" sz="2400">
                <a:solidFill>
                  <a:srgbClr val="000000"/>
                </a:solidFill>
                <a:latin typeface="Lora"/>
                <a:ea typeface="Lora"/>
                <a:cs typeface="Lora"/>
                <a:sym typeface="Lora"/>
              </a:rPr>
              <a:t>Title your paper </a:t>
            </a:r>
            <a:r>
              <a:rPr lang="en" sz="2400" u="sng">
                <a:solidFill>
                  <a:srgbClr val="000000"/>
                </a:solidFill>
                <a:latin typeface="Lora"/>
                <a:ea typeface="Lora"/>
                <a:cs typeface="Lora"/>
                <a:sym typeface="Lora"/>
              </a:rPr>
              <a:t>Discussion</a:t>
            </a:r>
            <a:r>
              <a:rPr lang="en" sz="2400" u="sng">
                <a:solidFill>
                  <a:srgbClr val="000000"/>
                </a:solidFill>
                <a:latin typeface="Lora"/>
                <a:ea typeface="Lora"/>
                <a:cs typeface="Lora"/>
                <a:sym typeface="Lora"/>
              </a:rPr>
              <a:t> Prep</a:t>
            </a:r>
            <a:endParaRPr sz="2400" u="sng">
              <a:solidFill>
                <a:srgbClr val="000000"/>
              </a:solidFill>
              <a:latin typeface="Lora"/>
              <a:ea typeface="Lora"/>
              <a:cs typeface="Lora"/>
              <a:sym typeface="Lora"/>
            </a:endParaRPr>
          </a:p>
          <a:p>
            <a:pPr indent="-381000" lvl="0" marL="457200" rtl="0" algn="l">
              <a:spcBef>
                <a:spcPts val="0"/>
              </a:spcBef>
              <a:spcAft>
                <a:spcPts val="0"/>
              </a:spcAft>
              <a:buClr>
                <a:srgbClr val="000000"/>
              </a:buClr>
              <a:buSzPts val="2400"/>
              <a:buFont typeface="Lora"/>
              <a:buAutoNum type="arabicPeriod"/>
            </a:pPr>
            <a:r>
              <a:rPr lang="en" sz="2400">
                <a:solidFill>
                  <a:srgbClr val="000000"/>
                </a:solidFill>
                <a:latin typeface="Lora"/>
                <a:ea typeface="Lora"/>
                <a:cs typeface="Lora"/>
                <a:sym typeface="Lora"/>
              </a:rPr>
              <a:t>Read the questions about the excerpt; </a:t>
            </a:r>
            <a:r>
              <a:rPr lang="en" sz="2400">
                <a:solidFill>
                  <a:srgbClr val="851212"/>
                </a:solidFill>
                <a:latin typeface="Lora"/>
                <a:ea typeface="Lora"/>
                <a:cs typeface="Lora"/>
                <a:sym typeface="Lora"/>
              </a:rPr>
              <a:t>highlight </a:t>
            </a:r>
            <a:r>
              <a:rPr lang="en" sz="2400" u="sng">
                <a:solidFill>
                  <a:srgbClr val="851212"/>
                </a:solidFill>
                <a:latin typeface="Lora"/>
                <a:ea typeface="Lora"/>
                <a:cs typeface="Lora"/>
                <a:sym typeface="Lora"/>
              </a:rPr>
              <a:t>10 questions</a:t>
            </a:r>
            <a:r>
              <a:rPr lang="en" sz="2400">
                <a:solidFill>
                  <a:srgbClr val="851212"/>
                </a:solidFill>
                <a:latin typeface="Lora"/>
                <a:ea typeface="Lora"/>
                <a:cs typeface="Lora"/>
                <a:sym typeface="Lora"/>
              </a:rPr>
              <a:t> you want to answer.</a:t>
            </a:r>
            <a:endParaRPr sz="2400">
              <a:solidFill>
                <a:srgbClr val="851212"/>
              </a:solidFill>
              <a:latin typeface="Lora"/>
              <a:ea typeface="Lora"/>
              <a:cs typeface="Lora"/>
              <a:sym typeface="Lora"/>
            </a:endParaRPr>
          </a:p>
        </p:txBody>
      </p:sp>
      <p:sp>
        <p:nvSpPr>
          <p:cNvPr id="245" name="Google Shape;245;p36"/>
          <p:cNvSpPr txBox="1"/>
          <p:nvPr>
            <p:ph idx="2" type="body"/>
          </p:nvPr>
        </p:nvSpPr>
        <p:spPr>
          <a:xfrm>
            <a:off x="4067750" y="189525"/>
            <a:ext cx="4879500" cy="411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000000"/>
                </a:solidFill>
                <a:latin typeface="Lora"/>
                <a:ea typeface="Lora"/>
                <a:cs typeface="Lora"/>
                <a:sym typeface="Lora"/>
              </a:rPr>
              <a:t>4. Write the number of the question you are answering.</a:t>
            </a:r>
            <a:endParaRPr sz="2200">
              <a:solidFill>
                <a:srgbClr val="000000"/>
              </a:solidFill>
              <a:latin typeface="Lora"/>
              <a:ea typeface="Lora"/>
              <a:cs typeface="Lora"/>
              <a:sym typeface="Lora"/>
            </a:endParaRPr>
          </a:p>
          <a:p>
            <a:pPr indent="0" lvl="0" marL="0" rtl="0" algn="l">
              <a:spcBef>
                <a:spcPts val="1600"/>
              </a:spcBef>
              <a:spcAft>
                <a:spcPts val="0"/>
              </a:spcAft>
              <a:buNone/>
            </a:pPr>
            <a:r>
              <a:rPr lang="en" sz="2200">
                <a:solidFill>
                  <a:srgbClr val="000000"/>
                </a:solidFill>
                <a:latin typeface="Lora"/>
                <a:ea typeface="Lora"/>
                <a:cs typeface="Lora"/>
                <a:sym typeface="Lora"/>
              </a:rPr>
              <a:t>5. Answer the question in at least</a:t>
            </a:r>
            <a:r>
              <a:rPr lang="en" sz="2200">
                <a:solidFill>
                  <a:srgbClr val="851212"/>
                </a:solidFill>
                <a:latin typeface="Lora"/>
                <a:ea typeface="Lora"/>
                <a:cs typeface="Lora"/>
                <a:sym typeface="Lora"/>
              </a:rPr>
              <a:t> </a:t>
            </a:r>
            <a:r>
              <a:rPr lang="en" sz="2200" u="sng">
                <a:solidFill>
                  <a:srgbClr val="851212"/>
                </a:solidFill>
                <a:latin typeface="Lora"/>
                <a:ea typeface="Lora"/>
                <a:cs typeface="Lora"/>
                <a:sym typeface="Lora"/>
              </a:rPr>
              <a:t>two </a:t>
            </a:r>
            <a:r>
              <a:rPr lang="en" sz="2200">
                <a:solidFill>
                  <a:srgbClr val="851212"/>
                </a:solidFill>
                <a:latin typeface="Lora"/>
                <a:ea typeface="Lora"/>
                <a:cs typeface="Lora"/>
                <a:sym typeface="Lora"/>
              </a:rPr>
              <a:t>sentences.</a:t>
            </a:r>
            <a:r>
              <a:rPr lang="en" sz="2200">
                <a:solidFill>
                  <a:srgbClr val="000000"/>
                </a:solidFill>
                <a:latin typeface="Lora"/>
                <a:ea typeface="Lora"/>
                <a:cs typeface="Lora"/>
                <a:sym typeface="Lora"/>
              </a:rPr>
              <a:t> Be thoughtful.</a:t>
            </a:r>
            <a:endParaRPr sz="2200">
              <a:solidFill>
                <a:srgbClr val="000000"/>
              </a:solidFill>
              <a:latin typeface="Lora"/>
              <a:ea typeface="Lora"/>
              <a:cs typeface="Lora"/>
              <a:sym typeface="Lora"/>
            </a:endParaRPr>
          </a:p>
          <a:p>
            <a:pPr indent="0" lvl="0" marL="0" rtl="0" algn="l">
              <a:spcBef>
                <a:spcPts val="1600"/>
              </a:spcBef>
              <a:spcAft>
                <a:spcPts val="1600"/>
              </a:spcAft>
              <a:buNone/>
            </a:pPr>
            <a:r>
              <a:rPr lang="en" sz="2200">
                <a:solidFill>
                  <a:srgbClr val="000000"/>
                </a:solidFill>
                <a:latin typeface="Lora"/>
                <a:ea typeface="Lora"/>
                <a:cs typeface="Lora"/>
                <a:sym typeface="Lora"/>
              </a:rPr>
              <a:t>6. Students will then write</a:t>
            </a:r>
            <a:r>
              <a:rPr lang="en" sz="2200">
                <a:solidFill>
                  <a:srgbClr val="851212"/>
                </a:solidFill>
                <a:latin typeface="Lora"/>
                <a:ea typeface="Lora"/>
                <a:cs typeface="Lora"/>
                <a:sym typeface="Lora"/>
              </a:rPr>
              <a:t> </a:t>
            </a:r>
            <a:r>
              <a:rPr lang="en" sz="2200" u="sng">
                <a:solidFill>
                  <a:srgbClr val="851212"/>
                </a:solidFill>
                <a:latin typeface="Lora"/>
                <a:ea typeface="Lora"/>
                <a:cs typeface="Lora"/>
                <a:sym typeface="Lora"/>
              </a:rPr>
              <a:t>2 original </a:t>
            </a:r>
            <a:r>
              <a:rPr lang="en" sz="2200">
                <a:solidFill>
                  <a:srgbClr val="851212"/>
                </a:solidFill>
                <a:latin typeface="Lora"/>
                <a:ea typeface="Lora"/>
                <a:cs typeface="Lora"/>
                <a:sym typeface="Lora"/>
              </a:rPr>
              <a:t>questions using the stems</a:t>
            </a:r>
            <a:r>
              <a:rPr lang="en" sz="2200">
                <a:solidFill>
                  <a:srgbClr val="000000"/>
                </a:solidFill>
                <a:latin typeface="Lora"/>
                <a:ea typeface="Lora"/>
                <a:cs typeface="Lora"/>
                <a:sym typeface="Lora"/>
              </a:rPr>
              <a:t> about the excerpt they want to ask!</a:t>
            </a:r>
            <a:endParaRPr sz="2200">
              <a:solidFill>
                <a:srgbClr val="000000"/>
              </a:solidFill>
              <a:latin typeface="Lora"/>
              <a:ea typeface="Lora"/>
              <a:cs typeface="Lora"/>
              <a:sym typeface="Lor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Rule of Two Feet</a:t>
            </a:r>
            <a:endParaRPr/>
          </a:p>
        </p:txBody>
      </p:sp>
      <p:sp>
        <p:nvSpPr>
          <p:cNvPr id="103" name="Google Shape;103;p1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104" name="Google Shape;104;p19"/>
          <p:cNvSpPr txBox="1"/>
          <p:nvPr>
            <p:ph idx="2" type="body"/>
          </p:nvPr>
        </p:nvSpPr>
        <p:spPr>
          <a:xfrm>
            <a:off x="4649725" y="724075"/>
            <a:ext cx="4430400" cy="36951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en" sz="2300"/>
              <a:t>Do what is best for your learning today.</a:t>
            </a:r>
            <a:endParaRPr sz="23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37"/>
          <p:cNvPicPr preferRelativeResize="0"/>
          <p:nvPr/>
        </p:nvPicPr>
        <p:blipFill rotWithShape="1">
          <a:blip r:embed="rId3">
            <a:alphaModFix/>
          </a:blip>
          <a:srcRect b="2799" l="0" r="0" t="0"/>
          <a:stretch/>
        </p:blipFill>
        <p:spPr>
          <a:xfrm>
            <a:off x="233650" y="278675"/>
            <a:ext cx="8681749" cy="46590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8"/>
          <p:cNvSpPr txBox="1"/>
          <p:nvPr>
            <p:ph idx="1" type="body"/>
          </p:nvPr>
        </p:nvSpPr>
        <p:spPr>
          <a:xfrm>
            <a:off x="7294425" y="80325"/>
            <a:ext cx="1756800" cy="5026800"/>
          </a:xfrm>
          <a:prstGeom prst="rect">
            <a:avLst/>
          </a:prstGeom>
          <a:solidFill>
            <a:schemeClr val="lt1"/>
          </a:solidFill>
          <a:ln cap="flat" cmpd="sng" w="38100">
            <a:solidFill>
              <a:srgbClr val="7030A0"/>
            </a:solidFill>
            <a:prstDash val="solid"/>
            <a:round/>
            <a:headEnd len="sm" w="sm" type="none"/>
            <a:tailEnd len="sm" w="sm" type="none"/>
          </a:ln>
        </p:spPr>
        <p:txBody>
          <a:bodyPr anchorCtr="0" anchor="t" bIns="45700" lIns="91425" spcFirstLastPara="1" rIns="91425" wrap="square" tIns="45700">
            <a:normAutofit/>
          </a:bodyPr>
          <a:lstStyle/>
          <a:p>
            <a:pPr indent="-190500" lvl="0" marL="228600" rtl="0" algn="l">
              <a:lnSpc>
                <a:spcPct val="100000"/>
              </a:lnSpc>
              <a:spcBef>
                <a:spcPts val="0"/>
              </a:spcBef>
              <a:spcAft>
                <a:spcPts val="0"/>
              </a:spcAft>
              <a:buClr>
                <a:schemeClr val="dk1"/>
              </a:buClr>
              <a:buSzPts val="2600"/>
              <a:buChar char="●"/>
            </a:pPr>
            <a:r>
              <a:rPr b="1" lang="en" sz="2600">
                <a:solidFill>
                  <a:schemeClr val="dk1"/>
                </a:solidFill>
                <a:latin typeface="Lora"/>
                <a:ea typeface="Lora"/>
                <a:cs typeface="Lora"/>
                <a:sym typeface="Lora"/>
              </a:rPr>
              <a:t>10 pts = 100</a:t>
            </a:r>
            <a:endParaRPr sz="2600">
              <a:latin typeface="Lora"/>
              <a:ea typeface="Lora"/>
              <a:cs typeface="Lora"/>
              <a:sym typeface="Lora"/>
            </a:endParaRPr>
          </a:p>
          <a:p>
            <a:pPr indent="-190500" lvl="0" marL="228600" rtl="0" algn="l">
              <a:lnSpc>
                <a:spcPct val="100000"/>
              </a:lnSpc>
              <a:spcBef>
                <a:spcPts val="0"/>
              </a:spcBef>
              <a:spcAft>
                <a:spcPts val="0"/>
              </a:spcAft>
              <a:buClr>
                <a:schemeClr val="dk1"/>
              </a:buClr>
              <a:buSzPts val="2600"/>
              <a:buFont typeface="Lora"/>
              <a:buChar char="●"/>
            </a:pPr>
            <a:r>
              <a:rPr b="1" lang="en" sz="2600">
                <a:solidFill>
                  <a:schemeClr val="dk1"/>
                </a:solidFill>
                <a:latin typeface="Lora"/>
                <a:ea typeface="Lora"/>
                <a:cs typeface="Lora"/>
                <a:sym typeface="Lora"/>
              </a:rPr>
              <a:t>9 pts = 90</a:t>
            </a:r>
            <a:endParaRPr sz="2600">
              <a:latin typeface="Lora"/>
              <a:ea typeface="Lora"/>
              <a:cs typeface="Lora"/>
              <a:sym typeface="Lora"/>
            </a:endParaRPr>
          </a:p>
          <a:p>
            <a:pPr indent="-190500" lvl="0" marL="228600" rtl="0" algn="l">
              <a:lnSpc>
                <a:spcPct val="100000"/>
              </a:lnSpc>
              <a:spcBef>
                <a:spcPts val="0"/>
              </a:spcBef>
              <a:spcAft>
                <a:spcPts val="0"/>
              </a:spcAft>
              <a:buClr>
                <a:schemeClr val="dk1"/>
              </a:buClr>
              <a:buSzPts val="2600"/>
              <a:buFont typeface="Lora"/>
              <a:buChar char="●"/>
            </a:pPr>
            <a:r>
              <a:rPr b="1" lang="en" sz="2600">
                <a:solidFill>
                  <a:schemeClr val="dk1"/>
                </a:solidFill>
                <a:latin typeface="Lora"/>
                <a:ea typeface="Lora"/>
                <a:cs typeface="Lora"/>
                <a:sym typeface="Lora"/>
              </a:rPr>
              <a:t>8 pts = 80</a:t>
            </a:r>
            <a:endParaRPr sz="2600">
              <a:latin typeface="Lora"/>
              <a:ea typeface="Lora"/>
              <a:cs typeface="Lora"/>
              <a:sym typeface="Lora"/>
            </a:endParaRPr>
          </a:p>
          <a:p>
            <a:pPr indent="-190500" lvl="0" marL="228600" rtl="0" algn="l">
              <a:lnSpc>
                <a:spcPct val="100000"/>
              </a:lnSpc>
              <a:spcBef>
                <a:spcPts val="0"/>
              </a:spcBef>
              <a:spcAft>
                <a:spcPts val="0"/>
              </a:spcAft>
              <a:buClr>
                <a:schemeClr val="dk1"/>
              </a:buClr>
              <a:buSzPts val="2600"/>
              <a:buFont typeface="Lora"/>
              <a:buChar char="●"/>
            </a:pPr>
            <a:r>
              <a:rPr b="1" lang="en" sz="2600">
                <a:solidFill>
                  <a:schemeClr val="dk1"/>
                </a:solidFill>
                <a:latin typeface="Lora"/>
                <a:ea typeface="Lora"/>
                <a:cs typeface="Lora"/>
                <a:sym typeface="Lora"/>
              </a:rPr>
              <a:t>7 pts = 70</a:t>
            </a:r>
            <a:endParaRPr sz="2600">
              <a:latin typeface="Lora"/>
              <a:ea typeface="Lora"/>
              <a:cs typeface="Lora"/>
              <a:sym typeface="Lora"/>
            </a:endParaRPr>
          </a:p>
          <a:p>
            <a:pPr indent="-190500" lvl="0" marL="228600" rtl="0" algn="l">
              <a:lnSpc>
                <a:spcPct val="100000"/>
              </a:lnSpc>
              <a:spcBef>
                <a:spcPts val="0"/>
              </a:spcBef>
              <a:spcAft>
                <a:spcPts val="0"/>
              </a:spcAft>
              <a:buClr>
                <a:schemeClr val="dk1"/>
              </a:buClr>
              <a:buSzPts val="2600"/>
              <a:buFont typeface="Lora"/>
              <a:buChar char="●"/>
            </a:pPr>
            <a:r>
              <a:rPr b="1" lang="en" sz="2600">
                <a:solidFill>
                  <a:schemeClr val="dk1"/>
                </a:solidFill>
                <a:latin typeface="Lora"/>
                <a:ea typeface="Lora"/>
                <a:cs typeface="Lora"/>
                <a:sym typeface="Lora"/>
              </a:rPr>
              <a:t>6 pts s = 60</a:t>
            </a:r>
            <a:endParaRPr sz="2600">
              <a:latin typeface="Lora"/>
              <a:ea typeface="Lora"/>
              <a:cs typeface="Lora"/>
              <a:sym typeface="Lora"/>
            </a:endParaRPr>
          </a:p>
          <a:p>
            <a:pPr indent="-190500" lvl="0" marL="228600" rtl="0" algn="l">
              <a:lnSpc>
                <a:spcPct val="100000"/>
              </a:lnSpc>
              <a:spcBef>
                <a:spcPts val="0"/>
              </a:spcBef>
              <a:spcAft>
                <a:spcPts val="1600"/>
              </a:spcAft>
              <a:buClr>
                <a:schemeClr val="dk1"/>
              </a:buClr>
              <a:buSzPts val="2600"/>
              <a:buFont typeface="Lora"/>
              <a:buChar char="●"/>
            </a:pPr>
            <a:r>
              <a:rPr b="1" lang="en" sz="2600">
                <a:solidFill>
                  <a:schemeClr val="dk1"/>
                </a:solidFill>
                <a:latin typeface="Lora"/>
                <a:ea typeface="Lora"/>
                <a:cs typeface="Lora"/>
                <a:sym typeface="Lora"/>
              </a:rPr>
              <a:t>5 pts = 50 etc</a:t>
            </a:r>
            <a:endParaRPr b="1" sz="600">
              <a:latin typeface="Lora"/>
              <a:ea typeface="Lora"/>
              <a:cs typeface="Lora"/>
              <a:sym typeface="Lora"/>
            </a:endParaRPr>
          </a:p>
        </p:txBody>
      </p:sp>
      <p:graphicFrame>
        <p:nvGraphicFramePr>
          <p:cNvPr id="256" name="Google Shape;256;p38"/>
          <p:cNvGraphicFramePr/>
          <p:nvPr/>
        </p:nvGraphicFramePr>
        <p:xfrm>
          <a:off x="115330" y="67963"/>
          <a:ext cx="3000000" cy="3000000"/>
        </p:xfrm>
        <a:graphic>
          <a:graphicData uri="http://schemas.openxmlformats.org/drawingml/2006/table">
            <a:tbl>
              <a:tblPr bandRow="1" firstRow="1">
                <a:noFill/>
                <a:tableStyleId>{AB69ABD0-7141-4976-A045-A957984DBA1A}</a:tableStyleId>
              </a:tblPr>
              <a:tblGrid>
                <a:gridCol w="807650"/>
                <a:gridCol w="3363775"/>
                <a:gridCol w="695550"/>
                <a:gridCol w="2268475"/>
              </a:tblGrid>
              <a:tr h="376875">
                <a:tc>
                  <a:txBody>
                    <a:bodyPr/>
                    <a:lstStyle/>
                    <a:p>
                      <a:pPr indent="0" lvl="0" marL="0" marR="0" rtl="0" algn="l">
                        <a:spcBef>
                          <a:spcPts val="0"/>
                        </a:spcBef>
                        <a:spcAft>
                          <a:spcPts val="0"/>
                        </a:spcAft>
                        <a:buNone/>
                      </a:pPr>
                      <a:r>
                        <a:rPr lang="en" sz="1100" u="none" cap="none" strike="noStrike">
                          <a:solidFill>
                            <a:schemeClr val="dk1"/>
                          </a:solidFill>
                          <a:latin typeface="Lora"/>
                          <a:ea typeface="Lora"/>
                          <a:cs typeface="Lora"/>
                          <a:sym typeface="Lora"/>
                        </a:rPr>
                        <a:t>Points</a:t>
                      </a:r>
                      <a:endParaRPr sz="1100" u="none" cap="none" strike="noStrike">
                        <a:solidFill>
                          <a:schemeClr val="dk1"/>
                        </a:solidFill>
                        <a:latin typeface="Lora"/>
                        <a:ea typeface="Lora"/>
                        <a:cs typeface="Lora"/>
                        <a:sym typeface="Lora"/>
                      </a:endParaRPr>
                    </a:p>
                  </a:txBody>
                  <a:tcPr marT="34300" marB="34300" marR="91450" marL="91450"/>
                </a:tc>
                <a:tc>
                  <a:txBody>
                    <a:bodyPr/>
                    <a:lstStyle/>
                    <a:p>
                      <a:pPr indent="0" lvl="0" marL="0" marR="0" rtl="0" algn="l">
                        <a:spcBef>
                          <a:spcPts val="0"/>
                        </a:spcBef>
                        <a:spcAft>
                          <a:spcPts val="0"/>
                        </a:spcAft>
                        <a:buNone/>
                      </a:pPr>
                      <a:r>
                        <a:rPr lang="en" sz="1400" u="none" cap="none" strike="noStrike">
                          <a:solidFill>
                            <a:schemeClr val="dk1"/>
                          </a:solidFill>
                          <a:latin typeface="Lora"/>
                          <a:ea typeface="Lora"/>
                          <a:cs typeface="Lora"/>
                          <a:sym typeface="Lora"/>
                        </a:rPr>
                        <a:t>Contributions</a:t>
                      </a:r>
                      <a:endParaRPr sz="1400" u="none" cap="none" strike="noStrike">
                        <a:solidFill>
                          <a:schemeClr val="dk1"/>
                        </a:solidFill>
                        <a:latin typeface="Lora"/>
                        <a:ea typeface="Lora"/>
                        <a:cs typeface="Lora"/>
                        <a:sym typeface="Lora"/>
                      </a:endParaRPr>
                    </a:p>
                  </a:txBody>
                  <a:tcPr marT="34300" marB="34300" marR="91450" marL="91450"/>
                </a:tc>
                <a:tc>
                  <a:txBody>
                    <a:bodyPr/>
                    <a:lstStyle/>
                    <a:p>
                      <a:pPr indent="0" lvl="0" marL="0" marR="0" rtl="0" algn="l">
                        <a:spcBef>
                          <a:spcPts val="0"/>
                        </a:spcBef>
                        <a:spcAft>
                          <a:spcPts val="0"/>
                        </a:spcAft>
                        <a:buNone/>
                      </a:pPr>
                      <a:r>
                        <a:rPr lang="en" sz="1100" u="none" cap="none" strike="noStrike">
                          <a:solidFill>
                            <a:schemeClr val="dk1"/>
                          </a:solidFill>
                          <a:latin typeface="Lora"/>
                          <a:ea typeface="Lora"/>
                          <a:cs typeface="Lora"/>
                          <a:sym typeface="Lora"/>
                        </a:rPr>
                        <a:t>Points Off</a:t>
                      </a:r>
                      <a:endParaRPr sz="1100" u="none" cap="none" strike="noStrike">
                        <a:solidFill>
                          <a:schemeClr val="dk1"/>
                        </a:solidFill>
                        <a:latin typeface="Lora"/>
                        <a:ea typeface="Lora"/>
                        <a:cs typeface="Lora"/>
                        <a:sym typeface="Lora"/>
                      </a:endParaRPr>
                    </a:p>
                  </a:txBody>
                  <a:tcPr marT="34300" marB="34300" marR="91450" marL="91450"/>
                </a:tc>
                <a:tc>
                  <a:txBody>
                    <a:bodyPr/>
                    <a:lstStyle/>
                    <a:p>
                      <a:pPr indent="0" lvl="0" marL="0" marR="0" rtl="0" algn="l">
                        <a:spcBef>
                          <a:spcPts val="0"/>
                        </a:spcBef>
                        <a:spcAft>
                          <a:spcPts val="0"/>
                        </a:spcAft>
                        <a:buNone/>
                      </a:pPr>
                      <a:r>
                        <a:rPr lang="en" sz="1400" u="none" cap="none" strike="noStrike">
                          <a:solidFill>
                            <a:schemeClr val="dk1"/>
                          </a:solidFill>
                          <a:latin typeface="Lora"/>
                          <a:ea typeface="Lora"/>
                          <a:cs typeface="Lora"/>
                          <a:sym typeface="Lora"/>
                        </a:rPr>
                        <a:t>Negative Comments</a:t>
                      </a:r>
                      <a:endParaRPr sz="1400" u="none" cap="none" strike="noStrike">
                        <a:solidFill>
                          <a:schemeClr val="dk1"/>
                        </a:solidFill>
                        <a:latin typeface="Lora"/>
                        <a:ea typeface="Lora"/>
                        <a:cs typeface="Lora"/>
                        <a:sym typeface="Lora"/>
                      </a:endParaRPr>
                    </a:p>
                  </a:txBody>
                  <a:tcPr marT="34300" marB="34300" marR="91450" marL="91450"/>
                </a:tc>
              </a:tr>
              <a:tr h="350825">
                <a:tc>
                  <a:txBody>
                    <a:bodyPr/>
                    <a:lstStyle/>
                    <a:p>
                      <a:pPr indent="0" lvl="0" marL="0" marR="0" rtl="0" algn="l">
                        <a:spcBef>
                          <a:spcPts val="0"/>
                        </a:spcBef>
                        <a:spcAft>
                          <a:spcPts val="0"/>
                        </a:spcAft>
                        <a:buNone/>
                      </a:pPr>
                      <a:r>
                        <a:rPr lang="en" sz="1400" u="none" cap="none" strike="noStrike">
                          <a:latin typeface="Lora"/>
                          <a:ea typeface="Lora"/>
                          <a:cs typeface="Lora"/>
                          <a:sym typeface="Lora"/>
                        </a:rPr>
                        <a:t>1</a:t>
                      </a:r>
                      <a:endParaRPr sz="1400">
                        <a:latin typeface="Lora"/>
                        <a:ea typeface="Lora"/>
                        <a:cs typeface="Lora"/>
                        <a:sym typeface="Lora"/>
                      </a:endParaRPr>
                    </a:p>
                  </a:txBody>
                  <a:tcPr marT="34300" marB="34300" marR="91450" marL="91450"/>
                </a:tc>
                <a:tc>
                  <a:txBody>
                    <a:bodyPr/>
                    <a:lstStyle/>
                    <a:p>
                      <a:pPr indent="0" lvl="0" marL="0" marR="0" rtl="0" algn="l">
                        <a:spcBef>
                          <a:spcPts val="0"/>
                        </a:spcBef>
                        <a:spcAft>
                          <a:spcPts val="0"/>
                        </a:spcAft>
                        <a:buNone/>
                      </a:pPr>
                      <a:r>
                        <a:rPr lang="en" sz="1400">
                          <a:latin typeface="Lora"/>
                          <a:ea typeface="Lora"/>
                          <a:cs typeface="Lora"/>
                          <a:sym typeface="Lora"/>
                        </a:rPr>
                        <a:t>Asking</a:t>
                      </a:r>
                      <a:r>
                        <a:rPr lang="en" sz="1400">
                          <a:latin typeface="Lora"/>
                          <a:ea typeface="Lora"/>
                          <a:cs typeface="Lora"/>
                          <a:sym typeface="Lora"/>
                        </a:rPr>
                        <a:t> a question</a:t>
                      </a:r>
                      <a:endParaRPr sz="1400">
                        <a:latin typeface="Lora"/>
                        <a:ea typeface="Lora"/>
                        <a:cs typeface="Lora"/>
                        <a:sym typeface="Lora"/>
                      </a:endParaRPr>
                    </a:p>
                  </a:txBody>
                  <a:tcPr marT="34300" marB="34300" marR="91450" marL="91450"/>
                </a:tc>
                <a:tc>
                  <a:txBody>
                    <a:bodyPr/>
                    <a:lstStyle/>
                    <a:p>
                      <a:pPr indent="0" lvl="0" marL="0" marR="0" rtl="0" algn="l">
                        <a:spcBef>
                          <a:spcPts val="0"/>
                        </a:spcBef>
                        <a:spcAft>
                          <a:spcPts val="0"/>
                        </a:spcAft>
                        <a:buNone/>
                      </a:pPr>
                      <a:r>
                        <a:rPr lang="en" sz="1400">
                          <a:solidFill>
                            <a:srgbClr val="851212"/>
                          </a:solidFill>
                          <a:latin typeface="Lora"/>
                          <a:ea typeface="Lora"/>
                          <a:cs typeface="Lora"/>
                          <a:sym typeface="Lora"/>
                        </a:rPr>
                        <a:t>-2</a:t>
                      </a:r>
                      <a:endParaRPr sz="1400">
                        <a:solidFill>
                          <a:srgbClr val="851212"/>
                        </a:solidFill>
                        <a:latin typeface="Lora"/>
                        <a:ea typeface="Lora"/>
                        <a:cs typeface="Lora"/>
                        <a:sym typeface="Lora"/>
                      </a:endParaRPr>
                    </a:p>
                  </a:txBody>
                  <a:tcPr marT="34300" marB="34300" marR="91450" marL="91450"/>
                </a:tc>
                <a:tc>
                  <a:txBody>
                    <a:bodyPr/>
                    <a:lstStyle/>
                    <a:p>
                      <a:pPr indent="0" lvl="0" marL="0" marR="0" rtl="0" algn="l">
                        <a:spcBef>
                          <a:spcPts val="0"/>
                        </a:spcBef>
                        <a:spcAft>
                          <a:spcPts val="0"/>
                        </a:spcAft>
                        <a:buNone/>
                      </a:pPr>
                      <a:r>
                        <a:rPr lang="en" sz="1400">
                          <a:solidFill>
                            <a:srgbClr val="851212"/>
                          </a:solidFill>
                          <a:latin typeface="Lora"/>
                          <a:ea typeface="Lora"/>
                          <a:cs typeface="Lora"/>
                          <a:sym typeface="Lora"/>
                        </a:rPr>
                        <a:t>Not paying attention</a:t>
                      </a:r>
                      <a:endParaRPr sz="1400">
                        <a:solidFill>
                          <a:srgbClr val="851212"/>
                        </a:solidFill>
                        <a:latin typeface="Lora"/>
                        <a:ea typeface="Lora"/>
                        <a:cs typeface="Lora"/>
                        <a:sym typeface="Lora"/>
                      </a:endParaRPr>
                    </a:p>
                  </a:txBody>
                  <a:tcPr marT="34300" marB="34300" marR="91450" marL="91450"/>
                </a:tc>
              </a:tr>
              <a:tr h="350825">
                <a:tc>
                  <a:txBody>
                    <a:bodyPr/>
                    <a:lstStyle/>
                    <a:p>
                      <a:pPr indent="0" lvl="0" marL="0" marR="0" rtl="0" algn="l">
                        <a:spcBef>
                          <a:spcPts val="0"/>
                        </a:spcBef>
                        <a:spcAft>
                          <a:spcPts val="0"/>
                        </a:spcAft>
                        <a:buNone/>
                      </a:pPr>
                      <a:r>
                        <a:rPr lang="en" sz="1400">
                          <a:latin typeface="Lora"/>
                          <a:ea typeface="Lora"/>
                          <a:cs typeface="Lora"/>
                          <a:sym typeface="Lora"/>
                        </a:rPr>
                        <a:t>2</a:t>
                      </a:r>
                      <a:endParaRPr sz="1400">
                        <a:latin typeface="Lora"/>
                        <a:ea typeface="Lora"/>
                        <a:cs typeface="Lora"/>
                        <a:sym typeface="Lora"/>
                      </a:endParaRPr>
                    </a:p>
                  </a:txBody>
                  <a:tcPr marT="34300" marB="34300" marR="91450" marL="91450"/>
                </a:tc>
                <a:tc>
                  <a:txBody>
                    <a:bodyPr/>
                    <a:lstStyle/>
                    <a:p>
                      <a:pPr indent="0" lvl="0" marL="0" marR="0" rtl="0" algn="l">
                        <a:spcBef>
                          <a:spcPts val="0"/>
                        </a:spcBef>
                        <a:spcAft>
                          <a:spcPts val="0"/>
                        </a:spcAft>
                        <a:buNone/>
                      </a:pPr>
                      <a:r>
                        <a:rPr lang="en" sz="1400">
                          <a:latin typeface="Lora"/>
                          <a:ea typeface="Lora"/>
                          <a:cs typeface="Lora"/>
                          <a:sym typeface="Lora"/>
                        </a:rPr>
                        <a:t>Analyzing the piece</a:t>
                      </a:r>
                      <a:endParaRPr sz="1400">
                        <a:latin typeface="Lora"/>
                        <a:ea typeface="Lora"/>
                        <a:cs typeface="Lora"/>
                        <a:sym typeface="Lora"/>
                      </a:endParaRPr>
                    </a:p>
                  </a:txBody>
                  <a:tcPr marT="34300" marB="34300" marR="91450" marL="91450"/>
                </a:tc>
                <a:tc>
                  <a:txBody>
                    <a:bodyPr/>
                    <a:lstStyle/>
                    <a:p>
                      <a:pPr indent="0" lvl="0" marL="0" marR="0" rtl="0" algn="l">
                        <a:spcBef>
                          <a:spcPts val="0"/>
                        </a:spcBef>
                        <a:spcAft>
                          <a:spcPts val="0"/>
                        </a:spcAft>
                        <a:buNone/>
                      </a:pPr>
                      <a:r>
                        <a:rPr lang="en" sz="1400">
                          <a:solidFill>
                            <a:srgbClr val="851212"/>
                          </a:solidFill>
                          <a:latin typeface="Lora"/>
                          <a:ea typeface="Lora"/>
                          <a:cs typeface="Lora"/>
                          <a:sym typeface="Lora"/>
                        </a:rPr>
                        <a:t>-2</a:t>
                      </a:r>
                      <a:endParaRPr sz="1400">
                        <a:solidFill>
                          <a:srgbClr val="851212"/>
                        </a:solidFill>
                        <a:latin typeface="Lora"/>
                        <a:ea typeface="Lora"/>
                        <a:cs typeface="Lora"/>
                        <a:sym typeface="Lora"/>
                      </a:endParaRPr>
                    </a:p>
                  </a:txBody>
                  <a:tcPr marT="34300" marB="34300" marR="91450" marL="91450"/>
                </a:tc>
                <a:tc>
                  <a:txBody>
                    <a:bodyPr/>
                    <a:lstStyle/>
                    <a:p>
                      <a:pPr indent="0" lvl="0" marL="0" marR="0" rtl="0" algn="l">
                        <a:spcBef>
                          <a:spcPts val="0"/>
                        </a:spcBef>
                        <a:spcAft>
                          <a:spcPts val="0"/>
                        </a:spcAft>
                        <a:buNone/>
                      </a:pPr>
                      <a:r>
                        <a:rPr lang="en" sz="1400">
                          <a:solidFill>
                            <a:srgbClr val="851212"/>
                          </a:solidFill>
                          <a:latin typeface="Lora"/>
                          <a:ea typeface="Lora"/>
                          <a:cs typeface="Lora"/>
                          <a:sym typeface="Lora"/>
                        </a:rPr>
                        <a:t>On</a:t>
                      </a:r>
                      <a:r>
                        <a:rPr lang="en" sz="1400">
                          <a:solidFill>
                            <a:srgbClr val="851212"/>
                          </a:solidFill>
                          <a:latin typeface="Lora"/>
                          <a:ea typeface="Lora"/>
                          <a:cs typeface="Lora"/>
                          <a:sym typeface="Lora"/>
                        </a:rPr>
                        <a:t> your cell phone</a:t>
                      </a:r>
                      <a:endParaRPr sz="1400">
                        <a:solidFill>
                          <a:srgbClr val="851212"/>
                        </a:solidFill>
                        <a:latin typeface="Lora"/>
                        <a:ea typeface="Lora"/>
                        <a:cs typeface="Lora"/>
                        <a:sym typeface="Lora"/>
                      </a:endParaRPr>
                    </a:p>
                  </a:txBody>
                  <a:tcPr marT="34300" marB="34300" marR="91450" marL="91450"/>
                </a:tc>
              </a:tr>
              <a:tr h="865075">
                <a:tc>
                  <a:txBody>
                    <a:bodyPr/>
                    <a:lstStyle/>
                    <a:p>
                      <a:pPr indent="0" lvl="0" marL="0" marR="0" rtl="0" algn="l">
                        <a:spcBef>
                          <a:spcPts val="0"/>
                        </a:spcBef>
                        <a:spcAft>
                          <a:spcPts val="0"/>
                        </a:spcAft>
                        <a:buNone/>
                      </a:pPr>
                      <a:r>
                        <a:rPr lang="en" sz="1400">
                          <a:latin typeface="Lora"/>
                          <a:ea typeface="Lora"/>
                          <a:cs typeface="Lora"/>
                          <a:sym typeface="Lora"/>
                        </a:rPr>
                        <a:t>2</a:t>
                      </a:r>
                      <a:endParaRPr sz="1400">
                        <a:latin typeface="Lora"/>
                        <a:ea typeface="Lora"/>
                        <a:cs typeface="Lora"/>
                        <a:sym typeface="Lora"/>
                      </a:endParaRPr>
                    </a:p>
                  </a:txBody>
                  <a:tcPr marT="34300" marB="34300" marR="91450" marL="91450"/>
                </a:tc>
                <a:tc>
                  <a:txBody>
                    <a:bodyPr/>
                    <a:lstStyle/>
                    <a:p>
                      <a:pPr indent="0" lvl="0" marL="0" marR="0" rtl="0" algn="l">
                        <a:spcBef>
                          <a:spcPts val="0"/>
                        </a:spcBef>
                        <a:spcAft>
                          <a:spcPts val="0"/>
                        </a:spcAft>
                        <a:buNone/>
                      </a:pPr>
                      <a:r>
                        <a:rPr lang="en" sz="1400">
                          <a:latin typeface="Lora"/>
                          <a:ea typeface="Lora"/>
                          <a:cs typeface="Lora"/>
                          <a:sym typeface="Lora"/>
                        </a:rPr>
                        <a:t>Reference the piece as supporting evidence to strengthen your argument.</a:t>
                      </a:r>
                      <a:endParaRPr sz="1400">
                        <a:latin typeface="Lora"/>
                        <a:ea typeface="Lora"/>
                        <a:cs typeface="Lora"/>
                        <a:sym typeface="Lora"/>
                      </a:endParaRPr>
                    </a:p>
                  </a:txBody>
                  <a:tcPr marT="34300" marB="34300" marR="91450" marL="91450"/>
                </a:tc>
                <a:tc>
                  <a:txBody>
                    <a:bodyPr/>
                    <a:lstStyle/>
                    <a:p>
                      <a:pPr indent="0" lvl="0" marL="0" marR="0" rtl="0" algn="l">
                        <a:spcBef>
                          <a:spcPts val="0"/>
                        </a:spcBef>
                        <a:spcAft>
                          <a:spcPts val="0"/>
                        </a:spcAft>
                        <a:buNone/>
                      </a:pPr>
                      <a:r>
                        <a:rPr lang="en" sz="1400">
                          <a:solidFill>
                            <a:srgbClr val="851212"/>
                          </a:solidFill>
                          <a:latin typeface="Lora"/>
                          <a:ea typeface="Lora"/>
                          <a:cs typeface="Lora"/>
                          <a:sym typeface="Lora"/>
                        </a:rPr>
                        <a:t>-2</a:t>
                      </a:r>
                      <a:endParaRPr sz="1400">
                        <a:solidFill>
                          <a:srgbClr val="851212"/>
                        </a:solidFill>
                        <a:latin typeface="Lora"/>
                        <a:ea typeface="Lora"/>
                        <a:cs typeface="Lora"/>
                        <a:sym typeface="Lora"/>
                      </a:endParaRPr>
                    </a:p>
                  </a:txBody>
                  <a:tcPr marT="34300" marB="34300" marR="91450" marL="91450"/>
                </a:tc>
                <a:tc>
                  <a:txBody>
                    <a:bodyPr/>
                    <a:lstStyle/>
                    <a:p>
                      <a:pPr indent="0" lvl="0" marL="0" marR="0" rtl="0" algn="l">
                        <a:spcBef>
                          <a:spcPts val="0"/>
                        </a:spcBef>
                        <a:spcAft>
                          <a:spcPts val="0"/>
                        </a:spcAft>
                        <a:buNone/>
                      </a:pPr>
                      <a:r>
                        <a:rPr lang="en" sz="1400">
                          <a:solidFill>
                            <a:srgbClr val="851212"/>
                          </a:solidFill>
                          <a:latin typeface="Lora"/>
                          <a:ea typeface="Lora"/>
                          <a:cs typeface="Lora"/>
                          <a:sym typeface="Lora"/>
                        </a:rPr>
                        <a:t>Distracting others</a:t>
                      </a:r>
                      <a:endParaRPr sz="1400">
                        <a:solidFill>
                          <a:srgbClr val="851212"/>
                        </a:solidFill>
                        <a:latin typeface="Lora"/>
                        <a:ea typeface="Lora"/>
                        <a:cs typeface="Lora"/>
                        <a:sym typeface="Lora"/>
                      </a:endParaRPr>
                    </a:p>
                  </a:txBody>
                  <a:tcPr marT="34300" marB="34300" marR="91450" marL="91450"/>
                </a:tc>
              </a:tr>
              <a:tr h="605550">
                <a:tc>
                  <a:txBody>
                    <a:bodyPr/>
                    <a:lstStyle/>
                    <a:p>
                      <a:pPr indent="0" lvl="0" marL="0" marR="0" rtl="0" algn="l">
                        <a:spcBef>
                          <a:spcPts val="0"/>
                        </a:spcBef>
                        <a:spcAft>
                          <a:spcPts val="0"/>
                        </a:spcAft>
                        <a:buNone/>
                      </a:pPr>
                      <a:r>
                        <a:rPr lang="en" sz="1400">
                          <a:latin typeface="Lora"/>
                          <a:ea typeface="Lora"/>
                          <a:cs typeface="Lora"/>
                          <a:sym typeface="Lora"/>
                        </a:rPr>
                        <a:t>2</a:t>
                      </a:r>
                      <a:endParaRPr sz="1400">
                        <a:latin typeface="Lora"/>
                        <a:ea typeface="Lora"/>
                        <a:cs typeface="Lora"/>
                        <a:sym typeface="Lora"/>
                      </a:endParaRPr>
                    </a:p>
                  </a:txBody>
                  <a:tcPr marT="34300" marB="34300" marR="91450" marL="91450"/>
                </a:tc>
                <a:tc>
                  <a:txBody>
                    <a:bodyPr/>
                    <a:lstStyle/>
                    <a:p>
                      <a:pPr indent="0" lvl="0" marL="0" marR="0" rtl="0" algn="l">
                        <a:spcBef>
                          <a:spcPts val="0"/>
                        </a:spcBef>
                        <a:spcAft>
                          <a:spcPts val="0"/>
                        </a:spcAft>
                        <a:buNone/>
                      </a:pPr>
                      <a:r>
                        <a:rPr lang="en" sz="1400">
                          <a:latin typeface="Lora"/>
                          <a:ea typeface="Lora"/>
                          <a:cs typeface="Lora"/>
                          <a:sym typeface="Lora"/>
                        </a:rPr>
                        <a:t>Asking a clarifying question</a:t>
                      </a:r>
                      <a:r>
                        <a:rPr lang="en" sz="1400">
                          <a:latin typeface="Lora"/>
                          <a:ea typeface="Lora"/>
                          <a:cs typeface="Lora"/>
                          <a:sym typeface="Lora"/>
                        </a:rPr>
                        <a:t> or moving the discussion forward.</a:t>
                      </a:r>
                      <a:endParaRPr sz="1400">
                        <a:latin typeface="Lora"/>
                        <a:ea typeface="Lora"/>
                        <a:cs typeface="Lora"/>
                        <a:sym typeface="Lora"/>
                      </a:endParaRPr>
                    </a:p>
                  </a:txBody>
                  <a:tcPr marT="34300" marB="34300" marR="91450" marL="91450"/>
                </a:tc>
                <a:tc>
                  <a:txBody>
                    <a:bodyPr/>
                    <a:lstStyle/>
                    <a:p>
                      <a:pPr indent="0" lvl="0" marL="0" marR="0" rtl="0" algn="l">
                        <a:spcBef>
                          <a:spcPts val="0"/>
                        </a:spcBef>
                        <a:spcAft>
                          <a:spcPts val="0"/>
                        </a:spcAft>
                        <a:buNone/>
                      </a:pPr>
                      <a:r>
                        <a:rPr lang="en" sz="1400">
                          <a:solidFill>
                            <a:srgbClr val="851212"/>
                          </a:solidFill>
                          <a:latin typeface="Lora"/>
                          <a:ea typeface="Lora"/>
                          <a:cs typeface="Lora"/>
                          <a:sym typeface="Lora"/>
                        </a:rPr>
                        <a:t>-2</a:t>
                      </a:r>
                      <a:endParaRPr sz="1400">
                        <a:solidFill>
                          <a:srgbClr val="851212"/>
                        </a:solidFill>
                        <a:latin typeface="Lora"/>
                        <a:ea typeface="Lora"/>
                        <a:cs typeface="Lora"/>
                        <a:sym typeface="Lora"/>
                      </a:endParaRPr>
                    </a:p>
                  </a:txBody>
                  <a:tcPr marT="34300" marB="34300" marR="91450" marL="91450"/>
                </a:tc>
                <a:tc>
                  <a:txBody>
                    <a:bodyPr/>
                    <a:lstStyle/>
                    <a:p>
                      <a:pPr indent="0" lvl="0" marL="0" marR="0" rtl="0" algn="l">
                        <a:spcBef>
                          <a:spcPts val="0"/>
                        </a:spcBef>
                        <a:spcAft>
                          <a:spcPts val="0"/>
                        </a:spcAft>
                        <a:buNone/>
                      </a:pPr>
                      <a:r>
                        <a:rPr lang="en" sz="1400">
                          <a:solidFill>
                            <a:srgbClr val="851212"/>
                          </a:solidFill>
                          <a:latin typeface="Lora"/>
                          <a:ea typeface="Lora"/>
                          <a:cs typeface="Lora"/>
                          <a:sym typeface="Lora"/>
                        </a:rPr>
                        <a:t>Interrupting without cause</a:t>
                      </a:r>
                      <a:endParaRPr sz="1400">
                        <a:solidFill>
                          <a:srgbClr val="851212"/>
                        </a:solidFill>
                        <a:latin typeface="Lora"/>
                        <a:ea typeface="Lora"/>
                        <a:cs typeface="Lora"/>
                        <a:sym typeface="Lora"/>
                      </a:endParaRPr>
                    </a:p>
                  </a:txBody>
                  <a:tcPr marT="34300" marB="34300" marR="91450" marL="91450"/>
                </a:tc>
              </a:tr>
              <a:tr h="605550">
                <a:tc>
                  <a:txBody>
                    <a:bodyPr/>
                    <a:lstStyle/>
                    <a:p>
                      <a:pPr indent="0" lvl="0" marL="0" marR="0" rtl="0" algn="l">
                        <a:spcBef>
                          <a:spcPts val="0"/>
                        </a:spcBef>
                        <a:spcAft>
                          <a:spcPts val="0"/>
                        </a:spcAft>
                        <a:buNone/>
                      </a:pPr>
                      <a:r>
                        <a:rPr lang="en" sz="1400">
                          <a:latin typeface="Lora"/>
                          <a:ea typeface="Lora"/>
                          <a:cs typeface="Lora"/>
                          <a:sym typeface="Lora"/>
                        </a:rPr>
                        <a:t>2</a:t>
                      </a:r>
                      <a:endParaRPr sz="1400">
                        <a:latin typeface="Lora"/>
                        <a:ea typeface="Lora"/>
                        <a:cs typeface="Lora"/>
                        <a:sym typeface="Lora"/>
                      </a:endParaRPr>
                    </a:p>
                  </a:txBody>
                  <a:tcPr marT="34300" marB="34300" marR="91450" marL="91450"/>
                </a:tc>
                <a:tc>
                  <a:txBody>
                    <a:bodyPr/>
                    <a:lstStyle/>
                    <a:p>
                      <a:pPr indent="0" lvl="0" marL="0" marR="0" rtl="0" algn="l">
                        <a:spcBef>
                          <a:spcPts val="0"/>
                        </a:spcBef>
                        <a:spcAft>
                          <a:spcPts val="0"/>
                        </a:spcAft>
                        <a:buNone/>
                      </a:pPr>
                      <a:r>
                        <a:rPr lang="en" sz="1400">
                          <a:latin typeface="Lora"/>
                          <a:ea typeface="Lora"/>
                          <a:cs typeface="Lora"/>
                          <a:sym typeface="Lora"/>
                        </a:rPr>
                        <a:t>Pointing</a:t>
                      </a:r>
                      <a:r>
                        <a:rPr lang="en" sz="1400">
                          <a:latin typeface="Lora"/>
                          <a:ea typeface="Lora"/>
                          <a:cs typeface="Lora"/>
                          <a:sym typeface="Lora"/>
                        </a:rPr>
                        <a:t> out the purpose of literary elements.</a:t>
                      </a:r>
                      <a:endParaRPr sz="1400">
                        <a:latin typeface="Lora"/>
                        <a:ea typeface="Lora"/>
                        <a:cs typeface="Lora"/>
                        <a:sym typeface="Lora"/>
                      </a:endParaRPr>
                    </a:p>
                  </a:txBody>
                  <a:tcPr marT="34300" marB="34300" marR="91450" marL="91450"/>
                </a:tc>
                <a:tc>
                  <a:txBody>
                    <a:bodyPr/>
                    <a:lstStyle/>
                    <a:p>
                      <a:pPr indent="0" lvl="0" marL="0" marR="0" rtl="0" algn="l">
                        <a:spcBef>
                          <a:spcPts val="0"/>
                        </a:spcBef>
                        <a:spcAft>
                          <a:spcPts val="0"/>
                        </a:spcAft>
                        <a:buNone/>
                      </a:pPr>
                      <a:r>
                        <a:rPr lang="en" sz="1400">
                          <a:solidFill>
                            <a:srgbClr val="851212"/>
                          </a:solidFill>
                          <a:latin typeface="Lora"/>
                          <a:ea typeface="Lora"/>
                          <a:cs typeface="Lora"/>
                          <a:sym typeface="Lora"/>
                        </a:rPr>
                        <a:t>-2</a:t>
                      </a:r>
                      <a:endParaRPr sz="1400">
                        <a:solidFill>
                          <a:srgbClr val="851212"/>
                        </a:solidFill>
                        <a:latin typeface="Lora"/>
                        <a:ea typeface="Lora"/>
                        <a:cs typeface="Lora"/>
                        <a:sym typeface="Lora"/>
                      </a:endParaRPr>
                    </a:p>
                  </a:txBody>
                  <a:tcPr marT="34300" marB="34300" marR="91450" marL="91450"/>
                </a:tc>
                <a:tc>
                  <a:txBody>
                    <a:bodyPr/>
                    <a:lstStyle/>
                    <a:p>
                      <a:pPr indent="0" lvl="0" marL="0" marR="0" rtl="0" algn="l">
                        <a:spcBef>
                          <a:spcPts val="0"/>
                        </a:spcBef>
                        <a:spcAft>
                          <a:spcPts val="0"/>
                        </a:spcAft>
                        <a:buNone/>
                      </a:pPr>
                      <a:r>
                        <a:rPr lang="en" sz="1400">
                          <a:solidFill>
                            <a:srgbClr val="851212"/>
                          </a:solidFill>
                          <a:latin typeface="Lora"/>
                          <a:ea typeface="Lora"/>
                          <a:cs typeface="Lora"/>
                          <a:sym typeface="Lora"/>
                        </a:rPr>
                        <a:t>Attacking</a:t>
                      </a:r>
                      <a:r>
                        <a:rPr lang="en" sz="1400">
                          <a:solidFill>
                            <a:srgbClr val="851212"/>
                          </a:solidFill>
                          <a:latin typeface="Lora"/>
                          <a:ea typeface="Lora"/>
                          <a:cs typeface="Lora"/>
                          <a:sym typeface="Lora"/>
                        </a:rPr>
                        <a:t> others verbally</a:t>
                      </a:r>
                      <a:endParaRPr sz="1400">
                        <a:solidFill>
                          <a:srgbClr val="851212"/>
                        </a:solidFill>
                        <a:latin typeface="Lora"/>
                        <a:ea typeface="Lora"/>
                        <a:cs typeface="Lora"/>
                        <a:sym typeface="Lora"/>
                      </a:endParaRPr>
                    </a:p>
                  </a:txBody>
                  <a:tcPr marT="34300" marB="34300" marR="91450" marL="91450"/>
                </a:tc>
              </a:tr>
              <a:tr h="605550">
                <a:tc>
                  <a:txBody>
                    <a:bodyPr/>
                    <a:lstStyle/>
                    <a:p>
                      <a:pPr indent="0" lvl="0" marL="0" marR="0" rtl="0" algn="l">
                        <a:spcBef>
                          <a:spcPts val="0"/>
                        </a:spcBef>
                        <a:spcAft>
                          <a:spcPts val="0"/>
                        </a:spcAft>
                        <a:buNone/>
                      </a:pPr>
                      <a:r>
                        <a:rPr lang="en" sz="1400">
                          <a:latin typeface="Lora"/>
                          <a:ea typeface="Lora"/>
                          <a:cs typeface="Lora"/>
                          <a:sym typeface="Lora"/>
                        </a:rPr>
                        <a:t>3</a:t>
                      </a:r>
                      <a:endParaRPr sz="1400">
                        <a:latin typeface="Lora"/>
                        <a:ea typeface="Lora"/>
                        <a:cs typeface="Lora"/>
                        <a:sym typeface="Lora"/>
                      </a:endParaRPr>
                    </a:p>
                  </a:txBody>
                  <a:tcPr marT="34300" marB="34300" marR="91450" marL="91450"/>
                </a:tc>
                <a:tc>
                  <a:txBody>
                    <a:bodyPr/>
                    <a:lstStyle/>
                    <a:p>
                      <a:pPr indent="0" lvl="0" marL="0" marR="0" rtl="0" algn="l">
                        <a:spcBef>
                          <a:spcPts val="0"/>
                        </a:spcBef>
                        <a:spcAft>
                          <a:spcPts val="0"/>
                        </a:spcAft>
                        <a:buNone/>
                      </a:pPr>
                      <a:r>
                        <a:rPr lang="en" sz="1400">
                          <a:latin typeface="Lora"/>
                          <a:ea typeface="Lora"/>
                          <a:cs typeface="Lora"/>
                          <a:sym typeface="Lora"/>
                        </a:rPr>
                        <a:t>Connecting to a universal theme in the novel and applying it to.  </a:t>
                      </a:r>
                      <a:endParaRPr sz="1400">
                        <a:latin typeface="Lora"/>
                        <a:ea typeface="Lora"/>
                        <a:cs typeface="Lora"/>
                        <a:sym typeface="Lora"/>
                      </a:endParaRPr>
                    </a:p>
                  </a:txBody>
                  <a:tcPr marT="34300" marB="34300" marR="91450" marL="91450"/>
                </a:tc>
                <a:tc>
                  <a:txBody>
                    <a:bodyPr/>
                    <a:lstStyle/>
                    <a:p>
                      <a:pPr indent="0" lvl="0" marL="0" marR="0" rtl="0" algn="l">
                        <a:spcBef>
                          <a:spcPts val="0"/>
                        </a:spcBef>
                        <a:spcAft>
                          <a:spcPts val="0"/>
                        </a:spcAft>
                        <a:buNone/>
                      </a:pPr>
                      <a:r>
                        <a:rPr lang="en" sz="1400">
                          <a:solidFill>
                            <a:srgbClr val="851212"/>
                          </a:solidFill>
                          <a:latin typeface="Lora"/>
                          <a:ea typeface="Lora"/>
                          <a:cs typeface="Lora"/>
                          <a:sym typeface="Lora"/>
                        </a:rPr>
                        <a:t>-2</a:t>
                      </a:r>
                      <a:endParaRPr sz="1400">
                        <a:solidFill>
                          <a:srgbClr val="851212"/>
                        </a:solidFill>
                        <a:latin typeface="Lora"/>
                        <a:ea typeface="Lora"/>
                        <a:cs typeface="Lora"/>
                        <a:sym typeface="Lora"/>
                      </a:endParaRPr>
                    </a:p>
                  </a:txBody>
                  <a:tcPr marT="34300" marB="34300" marR="91450" marL="91450"/>
                </a:tc>
                <a:tc>
                  <a:txBody>
                    <a:bodyPr/>
                    <a:lstStyle/>
                    <a:p>
                      <a:pPr indent="0" lvl="0" marL="0" marR="0" rtl="0" algn="l">
                        <a:spcBef>
                          <a:spcPts val="0"/>
                        </a:spcBef>
                        <a:spcAft>
                          <a:spcPts val="0"/>
                        </a:spcAft>
                        <a:buNone/>
                      </a:pPr>
                      <a:r>
                        <a:rPr lang="en" sz="1400">
                          <a:solidFill>
                            <a:srgbClr val="851212"/>
                          </a:solidFill>
                          <a:latin typeface="Lora"/>
                          <a:ea typeface="Lora"/>
                          <a:cs typeface="Lora"/>
                          <a:sym typeface="Lora"/>
                        </a:rPr>
                        <a:t>Irrelevant comments</a:t>
                      </a:r>
                      <a:endParaRPr sz="1400">
                        <a:solidFill>
                          <a:srgbClr val="851212"/>
                        </a:solidFill>
                        <a:latin typeface="Lora"/>
                        <a:ea typeface="Lora"/>
                        <a:cs typeface="Lora"/>
                        <a:sym typeface="Lora"/>
                      </a:endParaRPr>
                    </a:p>
                  </a:txBody>
                  <a:tcPr marT="34300" marB="34300" marR="91450" marL="91450"/>
                </a:tc>
              </a:tr>
              <a:tr h="865075">
                <a:tc>
                  <a:txBody>
                    <a:bodyPr/>
                    <a:lstStyle/>
                    <a:p>
                      <a:pPr indent="0" lvl="0" marL="0" marR="0" rtl="0" algn="l">
                        <a:spcBef>
                          <a:spcPts val="0"/>
                        </a:spcBef>
                        <a:spcAft>
                          <a:spcPts val="0"/>
                        </a:spcAft>
                        <a:buNone/>
                      </a:pPr>
                      <a:r>
                        <a:rPr lang="en" sz="1400"/>
                        <a:t>3</a:t>
                      </a:r>
                      <a:endParaRPr sz="1400"/>
                    </a:p>
                  </a:txBody>
                  <a:tcPr marT="34300" marB="34300" marR="91450" marL="91450"/>
                </a:tc>
                <a:tc>
                  <a:txBody>
                    <a:bodyPr/>
                    <a:lstStyle/>
                    <a:p>
                      <a:pPr indent="0" lvl="0" marL="0" marR="0" rtl="0" algn="l">
                        <a:spcBef>
                          <a:spcPts val="0"/>
                        </a:spcBef>
                        <a:spcAft>
                          <a:spcPts val="0"/>
                        </a:spcAft>
                        <a:buNone/>
                      </a:pPr>
                      <a:r>
                        <a:rPr lang="en" sz="1400">
                          <a:latin typeface="Lora"/>
                          <a:ea typeface="Lora"/>
                          <a:cs typeface="Lora"/>
                          <a:sym typeface="Lora"/>
                        </a:rPr>
                        <a:t>Making connections</a:t>
                      </a:r>
                      <a:r>
                        <a:rPr lang="en" sz="1400">
                          <a:latin typeface="Lora"/>
                          <a:ea typeface="Lora"/>
                          <a:cs typeface="Lora"/>
                          <a:sym typeface="Lora"/>
                        </a:rPr>
                        <a:t> from the novel or our other readings to our current world.</a:t>
                      </a:r>
                      <a:endParaRPr sz="1400">
                        <a:latin typeface="Lora"/>
                        <a:ea typeface="Lora"/>
                        <a:cs typeface="Lora"/>
                        <a:sym typeface="Lora"/>
                      </a:endParaRPr>
                    </a:p>
                  </a:txBody>
                  <a:tcPr marT="34300" marB="34300" marR="91450" marL="91450"/>
                </a:tc>
                <a:tc>
                  <a:txBody>
                    <a:bodyPr/>
                    <a:lstStyle/>
                    <a:p>
                      <a:pPr indent="0" lvl="0" marL="0" marR="0" rtl="0" algn="l">
                        <a:spcBef>
                          <a:spcPts val="0"/>
                        </a:spcBef>
                        <a:spcAft>
                          <a:spcPts val="0"/>
                        </a:spcAft>
                        <a:buNone/>
                      </a:pPr>
                      <a:r>
                        <a:t/>
                      </a:r>
                      <a:endParaRPr sz="1400"/>
                    </a:p>
                  </a:txBody>
                  <a:tcPr marT="34300" marB="34300" marR="91450" marL="91450"/>
                </a:tc>
                <a:tc>
                  <a:txBody>
                    <a:bodyPr/>
                    <a:lstStyle/>
                    <a:p>
                      <a:pPr indent="0" lvl="0" marL="0" marR="0" rtl="0" algn="l">
                        <a:spcBef>
                          <a:spcPts val="0"/>
                        </a:spcBef>
                        <a:spcAft>
                          <a:spcPts val="0"/>
                        </a:spcAft>
                        <a:buNone/>
                      </a:pPr>
                      <a:r>
                        <a:t/>
                      </a:r>
                      <a:endParaRPr sz="1400"/>
                    </a:p>
                  </a:txBody>
                  <a:tcPr marT="34300" marB="34300" marR="91450" marL="91450"/>
                </a:tc>
              </a:tr>
            </a:tbl>
          </a:graphicData>
        </a:graphic>
      </p:graphicFrame>
      <p:sp>
        <p:nvSpPr>
          <p:cNvPr id="257" name="Google Shape;257;p38"/>
          <p:cNvSpPr txBox="1"/>
          <p:nvPr/>
        </p:nvSpPr>
        <p:spPr>
          <a:xfrm>
            <a:off x="4286750" y="3799500"/>
            <a:ext cx="2872500" cy="11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highlight>
                  <a:srgbClr val="D8E2F3"/>
                </a:highlight>
                <a:latin typeface="Lora"/>
                <a:ea typeface="Lora"/>
                <a:cs typeface="Lora"/>
                <a:sym typeface="Lora"/>
              </a:rPr>
              <a:t>Remember your Discussion Prep counts towards your grade too!</a:t>
            </a:r>
            <a:endParaRPr sz="1600">
              <a:highlight>
                <a:srgbClr val="D8E2F3"/>
              </a:highlight>
              <a:latin typeface="Lora"/>
              <a:ea typeface="Lora"/>
              <a:cs typeface="Lora"/>
              <a:sym typeface="Lor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9"/>
          <p:cNvSpPr txBox="1"/>
          <p:nvPr>
            <p:ph idx="1" type="body"/>
          </p:nvPr>
        </p:nvSpPr>
        <p:spPr>
          <a:xfrm>
            <a:off x="2" y="0"/>
            <a:ext cx="4023600" cy="5143500"/>
          </a:xfrm>
          <a:prstGeom prst="rect">
            <a:avLst/>
          </a:prstGeom>
          <a:solidFill>
            <a:schemeClr val="lt2"/>
          </a:solidFill>
          <a:ln>
            <a:noFill/>
          </a:ln>
        </p:spPr>
        <p:txBody>
          <a:bodyPr anchorCtr="0" anchor="t" bIns="45700" lIns="91425" spcFirstLastPara="1" rIns="91425" wrap="square" tIns="45700">
            <a:normAutofit fontScale="77500" lnSpcReduction="20000"/>
          </a:bodyPr>
          <a:lstStyle/>
          <a:p>
            <a:pPr indent="-168910" lvl="0" marL="228600" rtl="0" algn="l">
              <a:lnSpc>
                <a:spcPct val="100000"/>
              </a:lnSpc>
              <a:spcBef>
                <a:spcPts val="0"/>
              </a:spcBef>
              <a:spcAft>
                <a:spcPts val="0"/>
              </a:spcAft>
              <a:buClr>
                <a:schemeClr val="dk1"/>
              </a:buClr>
              <a:buSzPct val="100000"/>
              <a:buFont typeface="Lora"/>
              <a:buChar char="●"/>
            </a:pPr>
            <a:r>
              <a:rPr b="1" lang="en" sz="2400" u="sng">
                <a:latin typeface="Lora"/>
                <a:ea typeface="Lora"/>
                <a:cs typeface="Lora"/>
                <a:sym typeface="Lora"/>
              </a:rPr>
              <a:t>Comment Stems</a:t>
            </a:r>
            <a:endParaRPr sz="2400">
              <a:latin typeface="Lora"/>
              <a:ea typeface="Lora"/>
              <a:cs typeface="Lora"/>
              <a:sym typeface="Lora"/>
            </a:endParaRPr>
          </a:p>
          <a:p>
            <a:pPr indent="-168910" lvl="0" marL="228600" rtl="0" algn="l">
              <a:lnSpc>
                <a:spcPct val="100000"/>
              </a:lnSpc>
              <a:spcBef>
                <a:spcPts val="1000"/>
              </a:spcBef>
              <a:spcAft>
                <a:spcPts val="0"/>
              </a:spcAft>
              <a:buClr>
                <a:schemeClr val="dk1"/>
              </a:buClr>
              <a:buSzPct val="100000"/>
              <a:buFont typeface="Lora"/>
              <a:buChar char="●"/>
            </a:pPr>
            <a:r>
              <a:rPr lang="en" sz="2400">
                <a:latin typeface="Lora"/>
                <a:ea typeface="Lora"/>
                <a:cs typeface="Lora"/>
                <a:sym typeface="Lora"/>
              </a:rPr>
              <a:t>I predict that...</a:t>
            </a:r>
            <a:endParaRPr sz="2400">
              <a:latin typeface="Lora"/>
              <a:ea typeface="Lora"/>
              <a:cs typeface="Lora"/>
              <a:sym typeface="Lora"/>
            </a:endParaRPr>
          </a:p>
          <a:p>
            <a:pPr indent="-168910" lvl="0" marL="228600" rtl="0" algn="l">
              <a:lnSpc>
                <a:spcPct val="100000"/>
              </a:lnSpc>
              <a:spcBef>
                <a:spcPts val="1000"/>
              </a:spcBef>
              <a:spcAft>
                <a:spcPts val="0"/>
              </a:spcAft>
              <a:buClr>
                <a:schemeClr val="dk1"/>
              </a:buClr>
              <a:buSzPct val="100000"/>
              <a:buFont typeface="Lora"/>
              <a:buChar char="●"/>
            </a:pPr>
            <a:r>
              <a:rPr lang="en" sz="2400">
                <a:latin typeface="Lora"/>
                <a:ea typeface="Lora"/>
                <a:cs typeface="Lora"/>
                <a:sym typeface="Lora"/>
              </a:rPr>
              <a:t>One conclusion I can draw is…</a:t>
            </a:r>
            <a:endParaRPr sz="2400">
              <a:latin typeface="Lora"/>
              <a:ea typeface="Lora"/>
              <a:cs typeface="Lora"/>
              <a:sym typeface="Lora"/>
            </a:endParaRPr>
          </a:p>
          <a:p>
            <a:pPr indent="-168910" lvl="0" marL="228600" rtl="0" algn="l">
              <a:lnSpc>
                <a:spcPct val="100000"/>
              </a:lnSpc>
              <a:spcBef>
                <a:spcPts val="1000"/>
              </a:spcBef>
              <a:spcAft>
                <a:spcPts val="0"/>
              </a:spcAft>
              <a:buClr>
                <a:schemeClr val="dk1"/>
              </a:buClr>
              <a:buSzPct val="100000"/>
              <a:buFont typeface="Lora"/>
              <a:buChar char="●"/>
            </a:pPr>
            <a:r>
              <a:rPr lang="en" sz="2400">
                <a:latin typeface="Lora"/>
                <a:ea typeface="Lora"/>
                <a:cs typeface="Lora"/>
                <a:sym typeface="Lora"/>
              </a:rPr>
              <a:t>Reading this makes me think that…is about to happen</a:t>
            </a:r>
            <a:endParaRPr sz="2400">
              <a:latin typeface="Lora"/>
              <a:ea typeface="Lora"/>
              <a:cs typeface="Lora"/>
              <a:sym typeface="Lora"/>
            </a:endParaRPr>
          </a:p>
          <a:p>
            <a:pPr indent="-168910" lvl="0" marL="228600" rtl="0" algn="l">
              <a:lnSpc>
                <a:spcPct val="100000"/>
              </a:lnSpc>
              <a:spcBef>
                <a:spcPts val="1000"/>
              </a:spcBef>
              <a:spcAft>
                <a:spcPts val="0"/>
              </a:spcAft>
              <a:buClr>
                <a:schemeClr val="dk1"/>
              </a:buClr>
              <a:buSzPct val="100000"/>
              <a:buFont typeface="Lora"/>
              <a:buChar char="●"/>
            </a:pPr>
            <a:r>
              <a:rPr lang="en" sz="2400">
                <a:latin typeface="Lora"/>
                <a:ea typeface="Lora"/>
                <a:cs typeface="Lora"/>
                <a:sym typeface="Lora"/>
              </a:rPr>
              <a:t>The … isn’t important because…</a:t>
            </a:r>
            <a:endParaRPr sz="2400">
              <a:latin typeface="Lora"/>
              <a:ea typeface="Lora"/>
              <a:cs typeface="Lora"/>
              <a:sym typeface="Lora"/>
            </a:endParaRPr>
          </a:p>
          <a:p>
            <a:pPr indent="-168910" lvl="0" marL="228600" rtl="0" algn="l">
              <a:lnSpc>
                <a:spcPct val="100000"/>
              </a:lnSpc>
              <a:spcBef>
                <a:spcPts val="1000"/>
              </a:spcBef>
              <a:spcAft>
                <a:spcPts val="0"/>
              </a:spcAft>
              <a:buClr>
                <a:schemeClr val="dk1"/>
              </a:buClr>
              <a:buSzPct val="100000"/>
              <a:buFont typeface="Lora"/>
              <a:buChar char="●"/>
            </a:pPr>
            <a:r>
              <a:rPr lang="en" sz="2400">
                <a:latin typeface="Lora"/>
                <a:ea typeface="Lora"/>
                <a:cs typeface="Lora"/>
                <a:sym typeface="Lora"/>
              </a:rPr>
              <a:t>This reminds me of…</a:t>
            </a:r>
            <a:endParaRPr sz="2400">
              <a:latin typeface="Lora"/>
              <a:ea typeface="Lora"/>
              <a:cs typeface="Lora"/>
              <a:sym typeface="Lora"/>
            </a:endParaRPr>
          </a:p>
          <a:p>
            <a:pPr indent="-168910" lvl="0" marL="228600" rtl="0" algn="l">
              <a:lnSpc>
                <a:spcPct val="100000"/>
              </a:lnSpc>
              <a:spcBef>
                <a:spcPts val="1000"/>
              </a:spcBef>
              <a:spcAft>
                <a:spcPts val="0"/>
              </a:spcAft>
              <a:buClr>
                <a:schemeClr val="dk1"/>
              </a:buClr>
              <a:buSzPct val="100000"/>
              <a:buFont typeface="Lora"/>
              <a:buChar char="●"/>
            </a:pPr>
            <a:r>
              <a:rPr lang="en" sz="2400">
                <a:latin typeface="Lora"/>
                <a:ea typeface="Lora"/>
                <a:cs typeface="Lora"/>
                <a:sym typeface="Lora"/>
              </a:rPr>
              <a:t>This…is like…because…</a:t>
            </a:r>
            <a:endParaRPr sz="2400">
              <a:latin typeface="Lora"/>
              <a:ea typeface="Lora"/>
              <a:cs typeface="Lora"/>
              <a:sym typeface="Lora"/>
            </a:endParaRPr>
          </a:p>
          <a:p>
            <a:pPr indent="-168910" lvl="0" marL="228600" rtl="0" algn="l">
              <a:lnSpc>
                <a:spcPct val="100000"/>
              </a:lnSpc>
              <a:spcBef>
                <a:spcPts val="1000"/>
              </a:spcBef>
              <a:spcAft>
                <a:spcPts val="0"/>
              </a:spcAft>
              <a:buClr>
                <a:schemeClr val="dk1"/>
              </a:buClr>
              <a:buSzPct val="100000"/>
              <a:buFont typeface="Lora"/>
              <a:buChar char="●"/>
            </a:pPr>
            <a:r>
              <a:rPr lang="en" sz="2400">
                <a:latin typeface="Lora"/>
                <a:ea typeface="Lora"/>
                <a:cs typeface="Lora"/>
                <a:sym typeface="Lora"/>
              </a:rPr>
              <a:t>This is similar to…</a:t>
            </a:r>
            <a:endParaRPr sz="2400">
              <a:latin typeface="Lora"/>
              <a:ea typeface="Lora"/>
              <a:cs typeface="Lora"/>
              <a:sym typeface="Lora"/>
            </a:endParaRPr>
          </a:p>
          <a:p>
            <a:pPr indent="-168910" lvl="0" marL="228600" rtl="0" algn="l">
              <a:lnSpc>
                <a:spcPct val="100000"/>
              </a:lnSpc>
              <a:spcBef>
                <a:spcPts val="1000"/>
              </a:spcBef>
              <a:spcAft>
                <a:spcPts val="0"/>
              </a:spcAft>
              <a:buClr>
                <a:schemeClr val="dk1"/>
              </a:buClr>
              <a:buSzPct val="100000"/>
              <a:buFont typeface="Lora"/>
              <a:buChar char="●"/>
            </a:pPr>
            <a:r>
              <a:rPr lang="en" sz="2400">
                <a:latin typeface="Lora"/>
                <a:ea typeface="Lora"/>
                <a:cs typeface="Lora"/>
                <a:sym typeface="Lora"/>
              </a:rPr>
              <a:t>This is different from…</a:t>
            </a:r>
            <a:endParaRPr sz="2400">
              <a:latin typeface="Lora"/>
              <a:ea typeface="Lora"/>
              <a:cs typeface="Lora"/>
              <a:sym typeface="Lora"/>
            </a:endParaRPr>
          </a:p>
          <a:p>
            <a:pPr indent="-168910" lvl="0" marL="228600" rtl="0" algn="l">
              <a:lnSpc>
                <a:spcPct val="100000"/>
              </a:lnSpc>
              <a:spcBef>
                <a:spcPts val="1000"/>
              </a:spcBef>
              <a:spcAft>
                <a:spcPts val="0"/>
              </a:spcAft>
              <a:buClr>
                <a:schemeClr val="dk1"/>
              </a:buClr>
              <a:buSzPct val="100000"/>
              <a:buFont typeface="Lora"/>
              <a:buChar char="●"/>
            </a:pPr>
            <a:r>
              <a:rPr lang="en" sz="2400">
                <a:latin typeface="Lora"/>
                <a:ea typeface="Lora"/>
                <a:cs typeface="Lora"/>
                <a:sym typeface="Lora"/>
              </a:rPr>
              <a:t>These ideas make me think…</a:t>
            </a:r>
            <a:endParaRPr sz="2400">
              <a:latin typeface="Lora"/>
              <a:ea typeface="Lora"/>
              <a:cs typeface="Lora"/>
              <a:sym typeface="Lora"/>
            </a:endParaRPr>
          </a:p>
          <a:p>
            <a:pPr indent="-168910" lvl="0" marL="228600" rtl="0" algn="l">
              <a:lnSpc>
                <a:spcPct val="100000"/>
              </a:lnSpc>
              <a:spcBef>
                <a:spcPts val="1000"/>
              </a:spcBef>
              <a:spcAft>
                <a:spcPts val="0"/>
              </a:spcAft>
              <a:buClr>
                <a:schemeClr val="dk1"/>
              </a:buClr>
              <a:buSzPct val="100000"/>
              <a:buFont typeface="Lora"/>
              <a:buChar char="●"/>
            </a:pPr>
            <a:r>
              <a:rPr lang="en" sz="2400">
                <a:latin typeface="Lora"/>
                <a:ea typeface="Lora"/>
                <a:cs typeface="Lora"/>
                <a:sym typeface="Lora"/>
              </a:rPr>
              <a:t>The important information is…</a:t>
            </a:r>
            <a:endParaRPr sz="2400">
              <a:latin typeface="Lora"/>
              <a:ea typeface="Lora"/>
              <a:cs typeface="Lora"/>
              <a:sym typeface="Lora"/>
            </a:endParaRPr>
          </a:p>
          <a:p>
            <a:pPr indent="-168910" lvl="0" marL="228600" rtl="0" algn="l">
              <a:lnSpc>
                <a:spcPct val="100000"/>
              </a:lnSpc>
              <a:spcBef>
                <a:spcPts val="1000"/>
              </a:spcBef>
              <a:spcAft>
                <a:spcPts val="0"/>
              </a:spcAft>
              <a:buClr>
                <a:schemeClr val="dk1"/>
              </a:buClr>
              <a:buSzPct val="100000"/>
              <a:buFont typeface="Lora"/>
              <a:buChar char="●"/>
            </a:pPr>
            <a:r>
              <a:rPr lang="en" sz="2400">
                <a:latin typeface="Lora"/>
                <a:ea typeface="Lora"/>
                <a:cs typeface="Lora"/>
                <a:sym typeface="Lora"/>
              </a:rPr>
              <a:t>To answer…we need to…</a:t>
            </a:r>
            <a:endParaRPr sz="2400">
              <a:latin typeface="Lora"/>
              <a:ea typeface="Lora"/>
              <a:cs typeface="Lora"/>
              <a:sym typeface="Lora"/>
            </a:endParaRPr>
          </a:p>
          <a:p>
            <a:pPr indent="-168910" lvl="0" marL="228600" rtl="0" algn="l">
              <a:lnSpc>
                <a:spcPct val="100000"/>
              </a:lnSpc>
              <a:spcBef>
                <a:spcPts val="1000"/>
              </a:spcBef>
              <a:spcAft>
                <a:spcPts val="0"/>
              </a:spcAft>
              <a:buClr>
                <a:schemeClr val="dk1"/>
              </a:buClr>
              <a:buSzPct val="100000"/>
              <a:buFont typeface="Lora"/>
              <a:buChar char="●"/>
            </a:pPr>
            <a:r>
              <a:rPr lang="en" sz="2400">
                <a:latin typeface="Lora"/>
                <a:ea typeface="Lora"/>
                <a:cs typeface="Lora"/>
                <a:sym typeface="Lora"/>
              </a:rPr>
              <a:t>I noticed…</a:t>
            </a:r>
            <a:endParaRPr sz="2400">
              <a:latin typeface="Lora"/>
              <a:ea typeface="Lora"/>
              <a:cs typeface="Lora"/>
              <a:sym typeface="Lora"/>
            </a:endParaRPr>
          </a:p>
        </p:txBody>
      </p:sp>
      <p:sp>
        <p:nvSpPr>
          <p:cNvPr id="263" name="Google Shape;263;p39"/>
          <p:cNvSpPr txBox="1"/>
          <p:nvPr/>
        </p:nvSpPr>
        <p:spPr>
          <a:xfrm>
            <a:off x="4023350" y="2300175"/>
            <a:ext cx="5120400" cy="2843400"/>
          </a:xfrm>
          <a:prstGeom prst="rect">
            <a:avLst/>
          </a:prstGeom>
          <a:solidFill>
            <a:srgbClr val="D8E2F3"/>
          </a:solidFill>
          <a:ln cap="flat" cmpd="sng" w="9525">
            <a:solidFill>
              <a:schemeClr val="accent4"/>
            </a:solidFill>
            <a:prstDash val="solid"/>
            <a:round/>
            <a:headEnd len="sm" w="sm" type="none"/>
            <a:tailEnd len="sm" w="sm" type="none"/>
          </a:ln>
        </p:spPr>
        <p:txBody>
          <a:bodyPr anchorCtr="0" anchor="t" bIns="45700" lIns="0" spcFirstLastPara="1" rIns="0" wrap="square" tIns="45700">
            <a:noAutofit/>
          </a:bodyPr>
          <a:lstStyle/>
          <a:p>
            <a:pPr indent="-152400" lvl="0" marL="91440" marR="0" rtl="0" algn="l">
              <a:lnSpc>
                <a:spcPct val="80000"/>
              </a:lnSpc>
              <a:spcBef>
                <a:spcPts val="0"/>
              </a:spcBef>
              <a:spcAft>
                <a:spcPts val="0"/>
              </a:spcAft>
              <a:buClr>
                <a:srgbClr val="99CB38"/>
              </a:buClr>
              <a:buSzPts val="2400"/>
              <a:buFont typeface="Lora"/>
              <a:buChar char=" "/>
            </a:pPr>
            <a:r>
              <a:rPr b="1" i="0" lang="en" sz="2400" u="sng" cap="none" strike="noStrike">
                <a:solidFill>
                  <a:schemeClr val="dk1"/>
                </a:solidFill>
                <a:latin typeface="Lora"/>
                <a:ea typeface="Lora"/>
                <a:cs typeface="Lora"/>
                <a:sym typeface="Lora"/>
              </a:rPr>
              <a:t>Question Stems</a:t>
            </a:r>
            <a:endParaRPr sz="2400">
              <a:latin typeface="Lora"/>
              <a:ea typeface="Lora"/>
              <a:cs typeface="Lora"/>
              <a:sym typeface="Lora"/>
            </a:endParaRPr>
          </a:p>
          <a:p>
            <a:pPr indent="-152400" lvl="0" marL="91440" marR="0" rtl="0" algn="l">
              <a:lnSpc>
                <a:spcPct val="80000"/>
              </a:lnSpc>
              <a:spcBef>
                <a:spcPts val="0"/>
              </a:spcBef>
              <a:spcAft>
                <a:spcPts val="0"/>
              </a:spcAft>
              <a:buClr>
                <a:schemeClr val="dk1"/>
              </a:buClr>
              <a:buSzPts val="2400"/>
              <a:buFont typeface="Lora"/>
              <a:buChar char="•"/>
            </a:pPr>
            <a:r>
              <a:rPr i="0" lang="en" sz="2400" u="none" cap="none" strike="noStrike">
                <a:solidFill>
                  <a:schemeClr val="dk1"/>
                </a:solidFill>
                <a:latin typeface="Lora"/>
                <a:ea typeface="Lora"/>
                <a:cs typeface="Lora"/>
                <a:sym typeface="Lora"/>
              </a:rPr>
              <a:t>Why did…?</a:t>
            </a:r>
            <a:endParaRPr sz="2400">
              <a:latin typeface="Lora"/>
              <a:ea typeface="Lora"/>
              <a:cs typeface="Lora"/>
              <a:sym typeface="Lora"/>
            </a:endParaRPr>
          </a:p>
          <a:p>
            <a:pPr indent="-152400" lvl="0" marL="91440" marR="0" rtl="0" algn="l">
              <a:lnSpc>
                <a:spcPct val="80000"/>
              </a:lnSpc>
              <a:spcBef>
                <a:spcPts val="0"/>
              </a:spcBef>
              <a:spcAft>
                <a:spcPts val="0"/>
              </a:spcAft>
              <a:buClr>
                <a:schemeClr val="dk1"/>
              </a:buClr>
              <a:buSzPts val="2400"/>
              <a:buFont typeface="Lora"/>
              <a:buChar char="•"/>
            </a:pPr>
            <a:r>
              <a:rPr i="0" lang="en" sz="2400" u="none" cap="none" strike="noStrike">
                <a:solidFill>
                  <a:schemeClr val="dk1"/>
                </a:solidFill>
                <a:latin typeface="Lora"/>
                <a:ea typeface="Lora"/>
                <a:cs typeface="Lora"/>
                <a:sym typeface="Lora"/>
              </a:rPr>
              <a:t>How is …like…?</a:t>
            </a:r>
            <a:endParaRPr sz="2400">
              <a:latin typeface="Lora"/>
              <a:ea typeface="Lora"/>
              <a:cs typeface="Lora"/>
              <a:sym typeface="Lora"/>
            </a:endParaRPr>
          </a:p>
          <a:p>
            <a:pPr indent="-152400" lvl="0" marL="91440" marR="0" rtl="0" algn="l">
              <a:lnSpc>
                <a:spcPct val="80000"/>
              </a:lnSpc>
              <a:spcBef>
                <a:spcPts val="0"/>
              </a:spcBef>
              <a:spcAft>
                <a:spcPts val="0"/>
              </a:spcAft>
              <a:buClr>
                <a:schemeClr val="dk1"/>
              </a:buClr>
              <a:buSzPts val="2400"/>
              <a:buFont typeface="Lora"/>
              <a:buChar char="•"/>
            </a:pPr>
            <a:r>
              <a:rPr i="0" lang="en" sz="2400" u="none" cap="none" strike="noStrike">
                <a:solidFill>
                  <a:schemeClr val="dk1"/>
                </a:solidFill>
                <a:latin typeface="Lora"/>
                <a:ea typeface="Lora"/>
                <a:cs typeface="Lora"/>
                <a:sym typeface="Lora"/>
              </a:rPr>
              <a:t>What would happen if…?</a:t>
            </a:r>
            <a:endParaRPr sz="2400">
              <a:latin typeface="Lora"/>
              <a:ea typeface="Lora"/>
              <a:cs typeface="Lora"/>
              <a:sym typeface="Lora"/>
            </a:endParaRPr>
          </a:p>
          <a:p>
            <a:pPr indent="-152400" lvl="0" marL="91440" marR="0" rtl="0" algn="l">
              <a:lnSpc>
                <a:spcPct val="80000"/>
              </a:lnSpc>
              <a:spcBef>
                <a:spcPts val="0"/>
              </a:spcBef>
              <a:spcAft>
                <a:spcPts val="0"/>
              </a:spcAft>
              <a:buClr>
                <a:schemeClr val="dk1"/>
              </a:buClr>
              <a:buSzPts val="2400"/>
              <a:buFont typeface="Lora"/>
              <a:buChar char="•"/>
            </a:pPr>
            <a:r>
              <a:rPr i="0" lang="en" sz="2400" u="none" cap="none" strike="noStrike">
                <a:solidFill>
                  <a:schemeClr val="dk1"/>
                </a:solidFill>
                <a:latin typeface="Lora"/>
                <a:ea typeface="Lora"/>
                <a:cs typeface="Lora"/>
                <a:sym typeface="Lora"/>
              </a:rPr>
              <a:t>In other words, are you saying…?</a:t>
            </a:r>
            <a:endParaRPr sz="2400">
              <a:latin typeface="Lora"/>
              <a:ea typeface="Lora"/>
              <a:cs typeface="Lora"/>
              <a:sym typeface="Lora"/>
            </a:endParaRPr>
          </a:p>
          <a:p>
            <a:pPr indent="-152400" lvl="0" marL="91440" marR="0" rtl="0" algn="l">
              <a:lnSpc>
                <a:spcPct val="80000"/>
              </a:lnSpc>
              <a:spcBef>
                <a:spcPts val="0"/>
              </a:spcBef>
              <a:spcAft>
                <a:spcPts val="0"/>
              </a:spcAft>
              <a:buClr>
                <a:schemeClr val="dk1"/>
              </a:buClr>
              <a:buSzPts val="2400"/>
              <a:buFont typeface="Lora"/>
              <a:buChar char="•"/>
            </a:pPr>
            <a:r>
              <a:rPr i="0" lang="en" sz="2400" u="none" cap="none" strike="noStrike">
                <a:solidFill>
                  <a:schemeClr val="dk1"/>
                </a:solidFill>
                <a:latin typeface="Lora"/>
                <a:ea typeface="Lora"/>
                <a:cs typeface="Lora"/>
                <a:sym typeface="Lora"/>
              </a:rPr>
              <a:t>Do you think that…?</a:t>
            </a:r>
            <a:endParaRPr sz="2400">
              <a:latin typeface="Lora"/>
              <a:ea typeface="Lora"/>
              <a:cs typeface="Lora"/>
              <a:sym typeface="Lora"/>
            </a:endParaRPr>
          </a:p>
          <a:p>
            <a:pPr indent="-152400" lvl="0" marL="91440" marR="0" rtl="0" algn="l">
              <a:lnSpc>
                <a:spcPct val="80000"/>
              </a:lnSpc>
              <a:spcBef>
                <a:spcPts val="0"/>
              </a:spcBef>
              <a:spcAft>
                <a:spcPts val="0"/>
              </a:spcAft>
              <a:buClr>
                <a:schemeClr val="dk1"/>
              </a:buClr>
              <a:buSzPts val="2400"/>
              <a:buFont typeface="Lora"/>
              <a:buChar char="•"/>
            </a:pPr>
            <a:r>
              <a:rPr i="0" lang="en" sz="2400" u="none" cap="none" strike="noStrike">
                <a:solidFill>
                  <a:schemeClr val="dk1"/>
                </a:solidFill>
                <a:latin typeface="Lora"/>
                <a:ea typeface="Lora"/>
                <a:cs typeface="Lora"/>
                <a:sym typeface="Lora"/>
              </a:rPr>
              <a:t>What evidence is found that supports…?</a:t>
            </a:r>
            <a:endParaRPr i="0" sz="2400" u="none" cap="none" strike="noStrike">
              <a:solidFill>
                <a:srgbClr val="3F3F3F"/>
              </a:solidFill>
              <a:latin typeface="Lora"/>
              <a:ea typeface="Lora"/>
              <a:cs typeface="Lora"/>
              <a:sym typeface="Lora"/>
            </a:endParaRPr>
          </a:p>
        </p:txBody>
      </p:sp>
      <p:sp>
        <p:nvSpPr>
          <p:cNvPr id="264" name="Google Shape;264;p39"/>
          <p:cNvSpPr txBox="1"/>
          <p:nvPr/>
        </p:nvSpPr>
        <p:spPr>
          <a:xfrm>
            <a:off x="4023350" y="0"/>
            <a:ext cx="5120400" cy="2300100"/>
          </a:xfrm>
          <a:prstGeom prst="rect">
            <a:avLst/>
          </a:prstGeom>
          <a:solidFill>
            <a:schemeClr val="lt2"/>
          </a:solidFill>
          <a:ln>
            <a:noFill/>
          </a:ln>
        </p:spPr>
        <p:txBody>
          <a:bodyPr anchorCtr="0" anchor="t" bIns="45700" lIns="0" spcFirstLastPara="1" rIns="0" wrap="square" tIns="45700">
            <a:noAutofit/>
          </a:bodyPr>
          <a:lstStyle/>
          <a:p>
            <a:pPr indent="-164465" lvl="0" marL="91440" marR="0" rtl="0" algn="l">
              <a:lnSpc>
                <a:spcPct val="80000"/>
              </a:lnSpc>
              <a:spcBef>
                <a:spcPts val="0"/>
              </a:spcBef>
              <a:spcAft>
                <a:spcPts val="0"/>
              </a:spcAft>
              <a:buClr>
                <a:schemeClr val="dk1"/>
              </a:buClr>
              <a:buSzPts val="2590"/>
              <a:buFont typeface="Lora"/>
              <a:buChar char="•"/>
            </a:pPr>
            <a:r>
              <a:rPr i="0" lang="en" sz="2590" u="none" cap="none" strike="noStrike">
                <a:solidFill>
                  <a:schemeClr val="dk1"/>
                </a:solidFill>
                <a:latin typeface="Lora"/>
                <a:ea typeface="Lora"/>
                <a:cs typeface="Lora"/>
                <a:sym typeface="Lora"/>
              </a:rPr>
              <a:t>This is good because…</a:t>
            </a:r>
            <a:endParaRPr>
              <a:latin typeface="Lora"/>
              <a:ea typeface="Lora"/>
              <a:cs typeface="Lora"/>
              <a:sym typeface="Lora"/>
            </a:endParaRPr>
          </a:p>
          <a:p>
            <a:pPr indent="-164465" lvl="0" marL="91440" marR="0" rtl="0" algn="l">
              <a:lnSpc>
                <a:spcPct val="80000"/>
              </a:lnSpc>
              <a:spcBef>
                <a:spcPts val="0"/>
              </a:spcBef>
              <a:spcAft>
                <a:spcPts val="0"/>
              </a:spcAft>
              <a:buClr>
                <a:schemeClr val="dk1"/>
              </a:buClr>
              <a:buSzPts val="2590"/>
              <a:buFont typeface="Lora"/>
              <a:buChar char="•"/>
            </a:pPr>
            <a:r>
              <a:rPr i="0" lang="en" sz="2590" u="none" cap="none" strike="noStrike">
                <a:solidFill>
                  <a:schemeClr val="dk1"/>
                </a:solidFill>
                <a:latin typeface="Lora"/>
                <a:ea typeface="Lora"/>
                <a:cs typeface="Lora"/>
                <a:sym typeface="Lora"/>
              </a:rPr>
              <a:t>This is confusing because…</a:t>
            </a:r>
            <a:endParaRPr>
              <a:latin typeface="Lora"/>
              <a:ea typeface="Lora"/>
              <a:cs typeface="Lora"/>
              <a:sym typeface="Lora"/>
            </a:endParaRPr>
          </a:p>
          <a:p>
            <a:pPr indent="-164465" lvl="0" marL="91440" marR="0" rtl="0" algn="l">
              <a:lnSpc>
                <a:spcPct val="80000"/>
              </a:lnSpc>
              <a:spcBef>
                <a:spcPts val="0"/>
              </a:spcBef>
              <a:spcAft>
                <a:spcPts val="0"/>
              </a:spcAft>
              <a:buClr>
                <a:schemeClr val="dk1"/>
              </a:buClr>
              <a:buSzPts val="2590"/>
              <a:buFont typeface="Lora"/>
              <a:buChar char="•"/>
            </a:pPr>
            <a:r>
              <a:rPr i="0" lang="en" sz="2590" u="none" cap="none" strike="noStrike">
                <a:solidFill>
                  <a:schemeClr val="dk1"/>
                </a:solidFill>
                <a:latin typeface="Lora"/>
                <a:ea typeface="Lora"/>
                <a:cs typeface="Lora"/>
                <a:sym typeface="Lora"/>
              </a:rPr>
              <a:t>I like the part where…because…</a:t>
            </a:r>
            <a:endParaRPr>
              <a:latin typeface="Lora"/>
              <a:ea typeface="Lora"/>
              <a:cs typeface="Lora"/>
              <a:sym typeface="Lora"/>
            </a:endParaRPr>
          </a:p>
          <a:p>
            <a:pPr indent="-164465" lvl="0" marL="91440" marR="0" rtl="0" algn="l">
              <a:lnSpc>
                <a:spcPct val="80000"/>
              </a:lnSpc>
              <a:spcBef>
                <a:spcPts val="0"/>
              </a:spcBef>
              <a:spcAft>
                <a:spcPts val="0"/>
              </a:spcAft>
              <a:buClr>
                <a:schemeClr val="dk1"/>
              </a:buClr>
              <a:buSzPts val="2590"/>
              <a:buFont typeface="Lora"/>
              <a:buChar char="•"/>
            </a:pPr>
            <a:r>
              <a:rPr i="0" lang="en" sz="2590" u="none" cap="none" strike="noStrike">
                <a:solidFill>
                  <a:schemeClr val="dk1"/>
                </a:solidFill>
                <a:latin typeface="Lora"/>
                <a:ea typeface="Lora"/>
                <a:cs typeface="Lora"/>
                <a:sym typeface="Lora"/>
              </a:rPr>
              <a:t>I think that…because…</a:t>
            </a:r>
            <a:endParaRPr>
              <a:latin typeface="Lora"/>
              <a:ea typeface="Lora"/>
              <a:cs typeface="Lora"/>
              <a:sym typeface="Lora"/>
            </a:endParaRPr>
          </a:p>
          <a:p>
            <a:pPr indent="-164465" lvl="0" marL="91440" marR="0" rtl="0" algn="l">
              <a:lnSpc>
                <a:spcPct val="80000"/>
              </a:lnSpc>
              <a:spcBef>
                <a:spcPts val="0"/>
              </a:spcBef>
              <a:spcAft>
                <a:spcPts val="0"/>
              </a:spcAft>
              <a:buClr>
                <a:schemeClr val="dk1"/>
              </a:buClr>
              <a:buSzPts val="2590"/>
              <a:buFont typeface="Lora"/>
              <a:buChar char="•"/>
            </a:pPr>
            <a:r>
              <a:rPr i="0" lang="en" sz="2590" u="none" cap="none" strike="noStrike">
                <a:solidFill>
                  <a:schemeClr val="dk1"/>
                </a:solidFill>
                <a:latin typeface="Lora"/>
                <a:ea typeface="Lora"/>
                <a:cs typeface="Lora"/>
                <a:sym typeface="Lora"/>
              </a:rPr>
              <a:t>Based on… I would guess that…</a:t>
            </a:r>
            <a:endParaRPr>
              <a:latin typeface="Lora"/>
              <a:ea typeface="Lora"/>
              <a:cs typeface="Lora"/>
              <a:sym typeface="Lora"/>
            </a:endParaRPr>
          </a:p>
          <a:p>
            <a:pPr indent="-164465" lvl="0" marL="91440" marR="0" rtl="0" algn="l">
              <a:lnSpc>
                <a:spcPct val="80000"/>
              </a:lnSpc>
              <a:spcBef>
                <a:spcPts val="0"/>
              </a:spcBef>
              <a:spcAft>
                <a:spcPts val="0"/>
              </a:spcAft>
              <a:buClr>
                <a:schemeClr val="dk1"/>
              </a:buClr>
              <a:buSzPts val="2590"/>
              <a:buFont typeface="Lora"/>
              <a:buChar char="•"/>
            </a:pPr>
            <a:r>
              <a:rPr i="0" lang="en" sz="2590" u="none" cap="none" strike="noStrike">
                <a:solidFill>
                  <a:schemeClr val="dk1"/>
                </a:solidFill>
                <a:latin typeface="Lora"/>
                <a:ea typeface="Lora"/>
                <a:cs typeface="Lora"/>
                <a:sym typeface="Lora"/>
              </a:rPr>
              <a:t>I see how this works now because…</a:t>
            </a:r>
            <a:endParaRPr i="0" sz="1850" u="none" cap="none" strike="noStrike">
              <a:solidFill>
                <a:schemeClr val="dk1"/>
              </a:solidFill>
              <a:latin typeface="Lora"/>
              <a:ea typeface="Lora"/>
              <a:cs typeface="Lora"/>
              <a:sym typeface="Lor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0"/>
          <p:cNvSpPr/>
          <p:nvPr/>
        </p:nvSpPr>
        <p:spPr>
          <a:xfrm>
            <a:off x="388300" y="741925"/>
            <a:ext cx="5861700" cy="3494400"/>
          </a:xfrm>
          <a:prstGeom prst="rect">
            <a:avLst/>
          </a:prstGeom>
          <a:solidFill>
            <a:schemeClr val="lt2"/>
          </a:solidFill>
          <a:ln cap="flat" cmpd="sng" w="57150">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 sz="2000" u="sng" cap="none" strike="noStrike">
                <a:solidFill>
                  <a:schemeClr val="dk1"/>
                </a:solidFill>
                <a:latin typeface="Lora"/>
                <a:ea typeface="Lora"/>
                <a:cs typeface="Lora"/>
                <a:sym typeface="Lora"/>
              </a:rPr>
              <a:t>Today’s Agenda - DO THESE THINGS NOW!! :-)</a:t>
            </a:r>
            <a:endParaRPr b="1" i="0" sz="2000" u="sng" cap="none" strike="noStrike">
              <a:solidFill>
                <a:schemeClr val="dk1"/>
              </a:solidFill>
              <a:latin typeface="Lora"/>
              <a:ea typeface="Lora"/>
              <a:cs typeface="Lora"/>
              <a:sym typeface="Lora"/>
            </a:endParaRPr>
          </a:p>
          <a:p>
            <a:pPr indent="-692150" lvl="0" marL="742950" marR="0" rtl="0" algn="l">
              <a:lnSpc>
                <a:spcPct val="100000"/>
              </a:lnSpc>
              <a:spcBef>
                <a:spcPts val="0"/>
              </a:spcBef>
              <a:spcAft>
                <a:spcPts val="0"/>
              </a:spcAft>
              <a:buClr>
                <a:schemeClr val="dk1"/>
              </a:buClr>
              <a:buSzPts val="2000"/>
              <a:buFont typeface="Lora"/>
              <a:buAutoNum type="arabicPeriod"/>
            </a:pPr>
            <a:r>
              <a:rPr b="1" i="0" lang="en" sz="2000" u="none" cap="none" strike="noStrike">
                <a:solidFill>
                  <a:schemeClr val="dk1"/>
                </a:solidFill>
                <a:latin typeface="Lora"/>
                <a:ea typeface="Lora"/>
                <a:cs typeface="Lora"/>
                <a:sym typeface="Lora"/>
              </a:rPr>
              <a:t>Take out your </a:t>
            </a:r>
            <a:r>
              <a:rPr b="1" i="0" lang="en" sz="2000" u="none" cap="none" strike="noStrike">
                <a:solidFill>
                  <a:srgbClr val="FF0000"/>
                </a:solidFill>
                <a:latin typeface="Lora"/>
                <a:ea typeface="Lora"/>
                <a:cs typeface="Lora"/>
                <a:sym typeface="Lora"/>
              </a:rPr>
              <a:t>(1) </a:t>
            </a:r>
            <a:r>
              <a:rPr b="1" lang="en" sz="2000">
                <a:solidFill>
                  <a:schemeClr val="dk1"/>
                </a:solidFill>
                <a:latin typeface="Lora"/>
                <a:ea typeface="Lora"/>
                <a:cs typeface="Lora"/>
                <a:sym typeface="Lora"/>
              </a:rPr>
              <a:t>Discussion</a:t>
            </a:r>
            <a:r>
              <a:rPr b="1" i="0" lang="en" sz="2000" u="none" cap="none" strike="noStrike">
                <a:solidFill>
                  <a:schemeClr val="dk1"/>
                </a:solidFill>
                <a:latin typeface="Lora"/>
                <a:ea typeface="Lora"/>
                <a:cs typeface="Lora"/>
                <a:sym typeface="Lora"/>
              </a:rPr>
              <a:t> Prep you completed yesterday and your </a:t>
            </a:r>
            <a:r>
              <a:rPr b="1" i="0" lang="en" sz="2000" u="none" cap="none" strike="noStrike">
                <a:solidFill>
                  <a:srgbClr val="FF0000"/>
                </a:solidFill>
                <a:latin typeface="Lora"/>
                <a:ea typeface="Lora"/>
                <a:cs typeface="Lora"/>
                <a:sym typeface="Lora"/>
              </a:rPr>
              <a:t>(2) </a:t>
            </a:r>
            <a:r>
              <a:rPr b="1" i="0" lang="en" sz="2000" u="none" cap="none" strike="noStrike">
                <a:solidFill>
                  <a:schemeClr val="dk1"/>
                </a:solidFill>
                <a:latin typeface="Lora"/>
                <a:ea typeface="Lora"/>
                <a:cs typeface="Lora"/>
                <a:sym typeface="Lora"/>
              </a:rPr>
              <a:t>copy of </a:t>
            </a:r>
            <a:r>
              <a:rPr b="1" i="0" lang="en" sz="2000" u="sng" cap="none" strike="noStrike">
                <a:solidFill>
                  <a:schemeClr val="dk1"/>
                </a:solidFill>
                <a:latin typeface="Lora"/>
                <a:ea typeface="Lora"/>
                <a:cs typeface="Lora"/>
                <a:sym typeface="Lora"/>
              </a:rPr>
              <a:t>Born a Crime</a:t>
            </a:r>
            <a:r>
              <a:rPr b="1" i="0" lang="en" sz="2000" u="none" cap="none" strike="noStrike">
                <a:solidFill>
                  <a:schemeClr val="dk1"/>
                </a:solidFill>
                <a:latin typeface="Lora"/>
                <a:ea typeface="Lora"/>
                <a:cs typeface="Lora"/>
                <a:sym typeface="Lora"/>
              </a:rPr>
              <a:t>.</a:t>
            </a:r>
            <a:endParaRPr b="1" i="0" sz="2000" u="none" cap="none" strike="noStrike">
              <a:solidFill>
                <a:schemeClr val="dk1"/>
              </a:solidFill>
              <a:latin typeface="Lora"/>
              <a:ea typeface="Lora"/>
              <a:cs typeface="Lora"/>
              <a:sym typeface="Lora"/>
            </a:endParaRPr>
          </a:p>
          <a:p>
            <a:pPr indent="-692150" lvl="0" marL="742950" marR="0" rtl="0" algn="l">
              <a:lnSpc>
                <a:spcPct val="100000"/>
              </a:lnSpc>
              <a:spcBef>
                <a:spcPts val="0"/>
              </a:spcBef>
              <a:spcAft>
                <a:spcPts val="0"/>
              </a:spcAft>
              <a:buClr>
                <a:schemeClr val="dk1"/>
              </a:buClr>
              <a:buSzPts val="2000"/>
              <a:buFont typeface="Lora"/>
              <a:buAutoNum type="arabicPeriod"/>
            </a:pPr>
            <a:r>
              <a:rPr b="1" lang="en" sz="2000">
                <a:solidFill>
                  <a:schemeClr val="dk1"/>
                </a:solidFill>
                <a:latin typeface="Lora"/>
                <a:ea typeface="Lora"/>
                <a:cs typeface="Lora"/>
                <a:sym typeface="Lora"/>
              </a:rPr>
              <a:t>You also need a pen or pencil and the notes sheet.</a:t>
            </a:r>
            <a:endParaRPr b="1" sz="2000">
              <a:solidFill>
                <a:schemeClr val="dk1"/>
              </a:solidFill>
              <a:latin typeface="Lora"/>
              <a:ea typeface="Lora"/>
              <a:cs typeface="Lora"/>
              <a:sym typeface="Lora"/>
            </a:endParaRPr>
          </a:p>
          <a:p>
            <a:pPr indent="-692150" lvl="0" marL="742950" marR="0" rtl="0" algn="l">
              <a:lnSpc>
                <a:spcPct val="100000"/>
              </a:lnSpc>
              <a:spcBef>
                <a:spcPts val="0"/>
              </a:spcBef>
              <a:spcAft>
                <a:spcPts val="0"/>
              </a:spcAft>
              <a:buClr>
                <a:schemeClr val="dk1"/>
              </a:buClr>
              <a:buSzPts val="2000"/>
              <a:buFont typeface="Lora"/>
              <a:buAutoNum type="arabicPeriod"/>
            </a:pPr>
            <a:r>
              <a:rPr b="1" i="0" lang="en" sz="2000" u="none" cap="none" strike="noStrike">
                <a:solidFill>
                  <a:srgbClr val="7030A0"/>
                </a:solidFill>
                <a:latin typeface="Lora"/>
                <a:ea typeface="Lora"/>
                <a:cs typeface="Lora"/>
                <a:sym typeface="Lora"/>
              </a:rPr>
              <a:t>Put your backpack and other materials </a:t>
            </a:r>
            <a:r>
              <a:rPr b="1" lang="en" sz="2000" u="sng">
                <a:solidFill>
                  <a:srgbClr val="7030A0"/>
                </a:solidFill>
                <a:latin typeface="Lora"/>
                <a:ea typeface="Lora"/>
                <a:cs typeface="Lora"/>
                <a:sym typeface="Lora"/>
              </a:rPr>
              <a:t>in the back corner where the stacked desks are located or the front corner under the American Flag</a:t>
            </a:r>
            <a:r>
              <a:rPr b="1" i="0" lang="en" sz="2000" u="none" cap="none" strike="noStrike">
                <a:solidFill>
                  <a:srgbClr val="7030A0"/>
                </a:solidFill>
                <a:latin typeface="Lora"/>
                <a:ea typeface="Lora"/>
                <a:cs typeface="Lora"/>
                <a:sym typeface="Lora"/>
              </a:rPr>
              <a:t>. Keep the walkways clear.</a:t>
            </a:r>
            <a:endParaRPr b="1" sz="2000">
              <a:solidFill>
                <a:schemeClr val="dk1"/>
              </a:solidFill>
              <a:latin typeface="Lora"/>
              <a:ea typeface="Lora"/>
              <a:cs typeface="Lora"/>
              <a:sym typeface="Lora"/>
            </a:endParaRPr>
          </a:p>
        </p:txBody>
      </p:sp>
      <p:pic>
        <p:nvPicPr>
          <p:cNvPr id="270" name="Google Shape;270;p40"/>
          <p:cNvPicPr preferRelativeResize="0"/>
          <p:nvPr/>
        </p:nvPicPr>
        <p:blipFill rotWithShape="1">
          <a:blip r:embed="rId3">
            <a:alphaModFix/>
          </a:blip>
          <a:srcRect b="0" l="0" r="0" t="0"/>
          <a:stretch/>
        </p:blipFill>
        <p:spPr>
          <a:xfrm>
            <a:off x="6409376" y="1241181"/>
            <a:ext cx="2272069" cy="2661131"/>
          </a:xfrm>
          <a:prstGeom prst="rect">
            <a:avLst/>
          </a:prstGeom>
          <a:noFill/>
          <a:ln>
            <a:noFill/>
          </a:ln>
        </p:spPr>
      </p:pic>
      <p:sp>
        <p:nvSpPr>
          <p:cNvPr id="271" name="Google Shape;271;p40"/>
          <p:cNvSpPr txBox="1"/>
          <p:nvPr/>
        </p:nvSpPr>
        <p:spPr>
          <a:xfrm>
            <a:off x="1197033" y="87284"/>
            <a:ext cx="6826800" cy="531000"/>
          </a:xfrm>
          <a:prstGeom prst="rect">
            <a:avLst/>
          </a:prstGeom>
          <a:solidFill>
            <a:schemeClr val="lt2"/>
          </a:solidFill>
          <a:ln cap="flat" cmpd="sng" w="571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4000">
                <a:solidFill>
                  <a:schemeClr val="dk1"/>
                </a:solidFill>
                <a:latin typeface="Lora"/>
                <a:ea typeface="Lora"/>
                <a:cs typeface="Lora"/>
                <a:sym typeface="Lora"/>
              </a:rPr>
              <a:t>Discussion Time</a:t>
            </a:r>
            <a:endParaRPr b="1" i="0" sz="4000" u="none" cap="none" strike="noStrike">
              <a:solidFill>
                <a:schemeClr val="dk1"/>
              </a:solidFill>
              <a:latin typeface="Lora"/>
              <a:ea typeface="Lora"/>
              <a:cs typeface="Lora"/>
              <a:sym typeface="Lor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Contact </a:t>
            </a:r>
            <a:endParaRPr/>
          </a:p>
        </p:txBody>
      </p:sp>
      <p:sp>
        <p:nvSpPr>
          <p:cNvPr id="277" name="Google Shape;277;p4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Questions/Concerns/Collaborations</a:t>
            </a:r>
            <a:endParaRPr/>
          </a:p>
        </p:txBody>
      </p:sp>
      <p:sp>
        <p:nvSpPr>
          <p:cNvPr id="278" name="Google Shape;278;p41"/>
          <p:cNvSpPr txBox="1"/>
          <p:nvPr>
            <p:ph idx="2" type="body"/>
          </p:nvPr>
        </p:nvSpPr>
        <p:spPr>
          <a:xfrm>
            <a:off x="4572000" y="82300"/>
            <a:ext cx="4204500" cy="43368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2200">
                <a:latin typeface="Lora"/>
                <a:ea typeface="Lora"/>
                <a:cs typeface="Lora"/>
                <a:sym typeface="Lora"/>
              </a:rPr>
              <a:t>Shanna Morgan:</a:t>
            </a:r>
            <a:endParaRPr sz="2200">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rPr lang="en" sz="2200">
                <a:latin typeface="Lora"/>
                <a:ea typeface="Lora"/>
                <a:cs typeface="Lora"/>
                <a:sym typeface="Lora"/>
              </a:rPr>
              <a:t>@TheMsMorgan</a:t>
            </a:r>
            <a:endParaRPr sz="2200">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rPr lang="en" sz="2200" u="sng">
                <a:solidFill>
                  <a:schemeClr val="hlink"/>
                </a:solidFill>
                <a:latin typeface="Lora"/>
                <a:ea typeface="Lora"/>
                <a:cs typeface="Lora"/>
                <a:sym typeface="Lora"/>
                <a:hlinkClick r:id="rId3"/>
              </a:rPr>
              <a:t>shannaamorgan@katyisd.org</a:t>
            </a:r>
            <a:endParaRPr sz="2200">
              <a:latin typeface="Lora"/>
              <a:ea typeface="Lora"/>
              <a:cs typeface="Lora"/>
              <a:sym typeface="Lora"/>
            </a:endParaRPr>
          </a:p>
          <a:p>
            <a:pPr indent="0" lvl="0" marL="0" rtl="0" algn="l">
              <a:lnSpc>
                <a:spcPct val="100000"/>
              </a:lnSpc>
              <a:spcBef>
                <a:spcPts val="0"/>
              </a:spcBef>
              <a:spcAft>
                <a:spcPts val="0"/>
              </a:spcAft>
              <a:buNone/>
            </a:pPr>
            <a:r>
              <a:t/>
            </a:r>
            <a:endParaRPr sz="2200">
              <a:latin typeface="Lora"/>
              <a:ea typeface="Lora"/>
              <a:cs typeface="Lora"/>
              <a:sym typeface="Lora"/>
            </a:endParaRPr>
          </a:p>
          <a:p>
            <a:pPr indent="0" lvl="0" marL="0" rtl="0" algn="l">
              <a:lnSpc>
                <a:spcPct val="100000"/>
              </a:lnSpc>
              <a:spcBef>
                <a:spcPts val="0"/>
              </a:spcBef>
              <a:spcAft>
                <a:spcPts val="0"/>
              </a:spcAft>
              <a:buNone/>
            </a:pPr>
            <a:r>
              <a:t/>
            </a:r>
            <a:endParaRPr sz="2200">
              <a:latin typeface="Lora"/>
              <a:ea typeface="Lora"/>
              <a:cs typeface="Lora"/>
              <a:sym typeface="Lora"/>
            </a:endParaRPr>
          </a:p>
          <a:p>
            <a:pPr indent="0" lvl="0" marL="0" rtl="0" algn="l">
              <a:lnSpc>
                <a:spcPct val="100000"/>
              </a:lnSpc>
              <a:spcBef>
                <a:spcPts val="0"/>
              </a:spcBef>
              <a:spcAft>
                <a:spcPts val="0"/>
              </a:spcAft>
              <a:buNone/>
            </a:pPr>
            <a:r>
              <a:rPr lang="en" sz="2200">
                <a:latin typeface="Lora"/>
                <a:ea typeface="Lora"/>
                <a:cs typeface="Lora"/>
                <a:sym typeface="Lora"/>
              </a:rPr>
              <a:t>Patty Wangler: </a:t>
            </a:r>
            <a:endParaRPr sz="2200">
              <a:latin typeface="Lora"/>
              <a:ea typeface="Lora"/>
              <a:cs typeface="Lora"/>
              <a:sym typeface="Lora"/>
            </a:endParaRPr>
          </a:p>
          <a:p>
            <a:pPr indent="0" lvl="0" marL="0" rtl="0" algn="l">
              <a:lnSpc>
                <a:spcPct val="100000"/>
              </a:lnSpc>
              <a:spcBef>
                <a:spcPts val="0"/>
              </a:spcBef>
              <a:spcAft>
                <a:spcPts val="0"/>
              </a:spcAft>
              <a:buNone/>
            </a:pPr>
            <a:r>
              <a:rPr lang="en" sz="2200">
                <a:latin typeface="Lora"/>
                <a:ea typeface="Lora"/>
                <a:cs typeface="Lora"/>
                <a:sym typeface="Lora"/>
              </a:rPr>
              <a:t>@PattyWangler</a:t>
            </a:r>
            <a:endParaRPr sz="2200">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rPr lang="en" sz="2200" u="sng">
                <a:solidFill>
                  <a:schemeClr val="hlink"/>
                </a:solidFill>
                <a:latin typeface="Lora"/>
                <a:ea typeface="Lora"/>
                <a:cs typeface="Lora"/>
                <a:sym typeface="Lora"/>
                <a:hlinkClick r:id="rId4"/>
              </a:rPr>
              <a:t>Patricia.Wangler@gmail.com</a:t>
            </a:r>
            <a:endParaRPr sz="2200">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t/>
            </a:r>
            <a:endParaRPr sz="2200">
              <a:latin typeface="Lora"/>
              <a:ea typeface="Lora"/>
              <a:cs typeface="Lora"/>
              <a:sym typeface="Lora"/>
            </a:endParaRPr>
          </a:p>
          <a:p>
            <a:pPr indent="0" lvl="0" marL="0" rtl="0" algn="l">
              <a:spcBef>
                <a:spcPts val="0"/>
              </a:spcBef>
              <a:spcAft>
                <a:spcPts val="1600"/>
              </a:spcAft>
              <a:buNone/>
            </a:pPr>
            <a:r>
              <a:t/>
            </a:r>
            <a:endParaRPr sz="2600"/>
          </a:p>
        </p:txBody>
      </p:sp>
      <p:pic>
        <p:nvPicPr>
          <p:cNvPr id="279" name="Google Shape;279;p41"/>
          <p:cNvPicPr preferRelativeResize="0"/>
          <p:nvPr/>
        </p:nvPicPr>
        <p:blipFill>
          <a:blip r:embed="rId5">
            <a:alphaModFix/>
          </a:blip>
          <a:stretch>
            <a:fillRect/>
          </a:stretch>
        </p:blipFill>
        <p:spPr>
          <a:xfrm>
            <a:off x="4191000" y="792375"/>
            <a:ext cx="381000" cy="276225"/>
          </a:xfrm>
          <a:prstGeom prst="rect">
            <a:avLst/>
          </a:prstGeom>
          <a:noFill/>
          <a:ln>
            <a:noFill/>
          </a:ln>
        </p:spPr>
      </p:pic>
      <p:pic>
        <p:nvPicPr>
          <p:cNvPr id="280" name="Google Shape;280;p41"/>
          <p:cNvPicPr preferRelativeResize="0"/>
          <p:nvPr/>
        </p:nvPicPr>
        <p:blipFill>
          <a:blip r:embed="rId5">
            <a:alphaModFix/>
          </a:blip>
          <a:stretch>
            <a:fillRect/>
          </a:stretch>
        </p:blipFill>
        <p:spPr>
          <a:xfrm>
            <a:off x="4191000" y="2433638"/>
            <a:ext cx="381000" cy="2762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2"/>
          <p:cNvSpPr txBox="1"/>
          <p:nvPr/>
        </p:nvSpPr>
        <p:spPr>
          <a:xfrm>
            <a:off x="97275" y="283300"/>
            <a:ext cx="3976500" cy="69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3300">
                <a:solidFill>
                  <a:srgbClr val="444444"/>
                </a:solidFill>
                <a:latin typeface="Lora"/>
                <a:ea typeface="Lora"/>
                <a:cs typeface="Lora"/>
                <a:sym typeface="Lora"/>
              </a:rPr>
              <a:t>Resources  </a:t>
            </a:r>
            <a:endParaRPr sz="3300">
              <a:solidFill>
                <a:srgbClr val="444444"/>
              </a:solidFill>
              <a:latin typeface="Lora"/>
              <a:ea typeface="Lora"/>
              <a:cs typeface="Lora"/>
              <a:sym typeface="Lora"/>
            </a:endParaRPr>
          </a:p>
        </p:txBody>
      </p:sp>
      <p:pic>
        <p:nvPicPr>
          <p:cNvPr id="286" name="Google Shape;286;p42"/>
          <p:cNvPicPr preferRelativeResize="0"/>
          <p:nvPr/>
        </p:nvPicPr>
        <p:blipFill>
          <a:blip r:embed="rId3">
            <a:alphaModFix/>
          </a:blip>
          <a:stretch>
            <a:fillRect/>
          </a:stretch>
        </p:blipFill>
        <p:spPr>
          <a:xfrm>
            <a:off x="3312925" y="430600"/>
            <a:ext cx="2606050" cy="2141149"/>
          </a:xfrm>
          <a:prstGeom prst="rect">
            <a:avLst/>
          </a:prstGeom>
          <a:noFill/>
          <a:ln>
            <a:noFill/>
          </a:ln>
        </p:spPr>
      </p:pic>
      <p:sp>
        <p:nvSpPr>
          <p:cNvPr id="287" name="Google Shape;287;p42"/>
          <p:cNvSpPr txBox="1"/>
          <p:nvPr>
            <p:ph idx="2" type="body"/>
          </p:nvPr>
        </p:nvSpPr>
        <p:spPr>
          <a:xfrm>
            <a:off x="1612650" y="2681475"/>
            <a:ext cx="6006600" cy="15501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t/>
            </a:r>
            <a:endParaRPr/>
          </a:p>
          <a:p>
            <a:pPr indent="0" lvl="0" marL="0" rtl="0" algn="ctr">
              <a:lnSpc>
                <a:spcPct val="100000"/>
              </a:lnSpc>
              <a:spcBef>
                <a:spcPts val="0"/>
              </a:spcBef>
              <a:spcAft>
                <a:spcPts val="0"/>
              </a:spcAft>
              <a:buNone/>
            </a:pPr>
            <a:r>
              <a:t/>
            </a:r>
            <a:endParaRPr/>
          </a:p>
          <a:p>
            <a:pPr indent="0" lvl="0" marL="0" rtl="0" algn="ctr">
              <a:lnSpc>
                <a:spcPct val="100000"/>
              </a:lnSpc>
              <a:spcBef>
                <a:spcPts val="0"/>
              </a:spcBef>
              <a:spcAft>
                <a:spcPts val="0"/>
              </a:spcAft>
              <a:buNone/>
            </a:pPr>
            <a:r>
              <a:rPr b="1" lang="en" sz="3200" u="sng">
                <a:solidFill>
                  <a:schemeClr val="hlink"/>
                </a:solidFill>
                <a:latin typeface="Lora"/>
                <a:ea typeface="Lora"/>
                <a:cs typeface="Lora"/>
                <a:sym typeface="Lora"/>
                <a:hlinkClick r:id="rId4"/>
              </a:rPr>
              <a:t>https://bit.ly/3H2VEBz</a:t>
            </a:r>
            <a:r>
              <a:rPr b="1" lang="en" sz="3200">
                <a:solidFill>
                  <a:schemeClr val="lt1"/>
                </a:solidFill>
                <a:latin typeface="Lora"/>
                <a:ea typeface="Lora"/>
                <a:cs typeface="Lora"/>
                <a:sym typeface="Lora"/>
              </a:rPr>
              <a:t> </a:t>
            </a:r>
            <a:endParaRPr b="1" sz="3200">
              <a:solidFill>
                <a:schemeClr val="lt1"/>
              </a:solidFill>
              <a:latin typeface="Lora"/>
              <a:ea typeface="Lora"/>
              <a:cs typeface="Lora"/>
              <a:sym typeface="Lora"/>
            </a:endParaRPr>
          </a:p>
          <a:p>
            <a:pPr indent="0" lvl="0" marL="0" rtl="0" algn="l">
              <a:spcBef>
                <a:spcPts val="0"/>
              </a:spcBef>
              <a:spcAft>
                <a:spcPts val="1600"/>
              </a:spcAft>
              <a:buNone/>
            </a:pPr>
            <a:r>
              <a:t/>
            </a:r>
            <a:endParaRPr sz="1200">
              <a:latin typeface="Lora"/>
              <a:ea typeface="Lora"/>
              <a:cs typeface="Lora"/>
              <a:sym typeface="Lor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3"/>
          <p:cNvSpPr txBox="1"/>
          <p:nvPr>
            <p:ph type="title"/>
          </p:nvPr>
        </p:nvSpPr>
        <p:spPr>
          <a:xfrm>
            <a:off x="311700" y="357975"/>
            <a:ext cx="8520600" cy="196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5900"/>
              <a:t>CEU B780</a:t>
            </a:r>
            <a:endParaRPr b="1" sz="16500"/>
          </a:p>
        </p:txBody>
      </p:sp>
      <p:sp>
        <p:nvSpPr>
          <p:cNvPr id="293" name="Google Shape;293;p43"/>
          <p:cNvSpPr txBox="1"/>
          <p:nvPr>
            <p:ph idx="1" type="body"/>
          </p:nvPr>
        </p:nvSpPr>
        <p:spPr>
          <a:xfrm>
            <a:off x="352200" y="2321475"/>
            <a:ext cx="8439600" cy="13008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2600">
                <a:latin typeface="Lora"/>
                <a:ea typeface="Lora"/>
                <a:cs typeface="Lora"/>
                <a:sym typeface="Lora"/>
              </a:rPr>
              <a:t>This is the code you will need when</a:t>
            </a:r>
            <a:endParaRPr sz="2600">
              <a:latin typeface="Lora"/>
              <a:ea typeface="Lora"/>
              <a:cs typeface="Lora"/>
              <a:sym typeface="Lora"/>
            </a:endParaRPr>
          </a:p>
          <a:p>
            <a:pPr indent="0" lvl="0" marL="0" rtl="0" algn="ctr">
              <a:lnSpc>
                <a:spcPct val="100000"/>
              </a:lnSpc>
              <a:spcBef>
                <a:spcPts val="0"/>
              </a:spcBef>
              <a:spcAft>
                <a:spcPts val="0"/>
              </a:spcAft>
              <a:buNone/>
            </a:pPr>
            <a:r>
              <a:rPr lang="en" sz="2600">
                <a:latin typeface="Lora"/>
                <a:ea typeface="Lora"/>
                <a:cs typeface="Lora"/>
                <a:sym typeface="Lora"/>
              </a:rPr>
              <a:t>submitting</a:t>
            </a:r>
            <a:r>
              <a:rPr lang="en" sz="2600">
                <a:latin typeface="Lora"/>
                <a:ea typeface="Lora"/>
                <a:cs typeface="Lora"/>
                <a:sym typeface="Lora"/>
              </a:rPr>
              <a:t> your professional learning documentation for continuing education units (CEUs).</a:t>
            </a:r>
            <a:endParaRPr sz="2600">
              <a:latin typeface="Lora"/>
              <a:ea typeface="Lora"/>
              <a:cs typeface="Lora"/>
              <a:sym typeface="Lora"/>
            </a:endParaRPr>
          </a:p>
          <a:p>
            <a:pPr indent="0" lvl="0" marL="0" rtl="0" algn="ctr">
              <a:lnSpc>
                <a:spcPct val="100000"/>
              </a:lnSpc>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4"/>
          <p:cNvSpPr txBox="1"/>
          <p:nvPr>
            <p:ph type="title"/>
          </p:nvPr>
        </p:nvSpPr>
        <p:spPr>
          <a:xfrm>
            <a:off x="320950" y="96000"/>
            <a:ext cx="7716600" cy="4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Works Cited and Resources! </a:t>
            </a:r>
            <a:endParaRPr/>
          </a:p>
        </p:txBody>
      </p:sp>
      <p:sp>
        <p:nvSpPr>
          <p:cNvPr id="299" name="Google Shape;299;p44"/>
          <p:cNvSpPr txBox="1"/>
          <p:nvPr>
            <p:ph idx="1" type="body"/>
          </p:nvPr>
        </p:nvSpPr>
        <p:spPr>
          <a:xfrm>
            <a:off x="60725" y="563775"/>
            <a:ext cx="8925300" cy="3627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000" u="sng">
                <a:solidFill>
                  <a:srgbClr val="1155CC"/>
                </a:solidFill>
                <a:latin typeface="Lora"/>
                <a:ea typeface="Lora"/>
                <a:cs typeface="Lora"/>
                <a:sym typeface="Lora"/>
                <a:hlinkClick r:id="rId3">
                  <a:extLst>
                    <a:ext uri="{A12FA001-AC4F-418D-AE19-62706E023703}">
                      <ahyp:hlinkClr val="tx"/>
                    </a:ext>
                  </a:extLst>
                </a:hlinkClick>
              </a:rPr>
              <a:t>https://doi.org/10.1080/00098655.2020.1762063</a:t>
            </a:r>
            <a:r>
              <a:rPr lang="en" sz="1000">
                <a:solidFill>
                  <a:schemeClr val="dk1"/>
                </a:solidFill>
                <a:latin typeface="Lora"/>
                <a:ea typeface="Lora"/>
                <a:cs typeface="Lora"/>
                <a:sym typeface="Lora"/>
              </a:rPr>
              <a:t> </a:t>
            </a:r>
            <a:r>
              <a:rPr b="1" lang="en" sz="800">
                <a:solidFill>
                  <a:srgbClr val="333333"/>
                </a:solidFill>
                <a:latin typeface="Lora"/>
                <a:ea typeface="Lora"/>
                <a:cs typeface="Lora"/>
                <a:sym typeface="Lora"/>
              </a:rPr>
              <a:t>Teaching in an Era of Political Divisiveness: An Exploration of Strategies for Discussing Controversial Issues</a:t>
            </a:r>
            <a:endParaRPr b="1" sz="800">
              <a:solidFill>
                <a:srgbClr val="333333"/>
              </a:solidFill>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t/>
            </a:r>
            <a:endParaRPr b="1" sz="1100">
              <a:solidFill>
                <a:srgbClr val="333333"/>
              </a:solidFill>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rPr lang="en" sz="1100">
                <a:solidFill>
                  <a:srgbClr val="333333"/>
                </a:solidFill>
                <a:latin typeface="Lora"/>
                <a:ea typeface="Lora"/>
                <a:cs typeface="Lora"/>
                <a:sym typeface="Lora"/>
              </a:rPr>
              <a:t>Heather M. Reynolds, Douglas Silvernell &amp; Freya Mercer (2020) Teaching in an Era of Political Divisiveness: An Exploration of Strategies for Discussing Controversial Issues, The Clearing House: A Journal of Educational Strategies, Issues and Ideas, 93:4, 205-212, DOI: 10.1080/00098655.2020.1762063 </a:t>
            </a:r>
            <a:endParaRPr sz="1100">
              <a:solidFill>
                <a:srgbClr val="333333"/>
              </a:solidFill>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rPr lang="en" sz="1000" u="sng">
                <a:solidFill>
                  <a:srgbClr val="1155CC"/>
                </a:solidFill>
                <a:latin typeface="Lora"/>
                <a:ea typeface="Lora"/>
                <a:cs typeface="Lora"/>
                <a:sym typeface="Lora"/>
                <a:hlinkClick r:id="rId4">
                  <a:extLst>
                    <a:ext uri="{A12FA001-AC4F-418D-AE19-62706E023703}">
                      <ahyp:hlinkClr val="tx"/>
                    </a:ext>
                  </a:extLst>
                </a:hlinkClick>
              </a:rPr>
              <a:t>https://wac.colostate.edu/resources/teaching/guides/discussions/</a:t>
            </a:r>
            <a:r>
              <a:rPr lang="en" sz="1000">
                <a:solidFill>
                  <a:schemeClr val="dk1"/>
                </a:solidFill>
                <a:latin typeface="Lora"/>
                <a:ea typeface="Lora"/>
                <a:cs typeface="Lora"/>
                <a:sym typeface="Lora"/>
              </a:rPr>
              <a:t> - Facilitating Classroom discussions</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rPr lang="en" sz="1100">
                <a:solidFill>
                  <a:srgbClr val="212529"/>
                </a:solidFill>
                <a:latin typeface="Lora"/>
                <a:ea typeface="Lora"/>
                <a:cs typeface="Lora"/>
                <a:sym typeface="Lora"/>
              </a:rPr>
              <a:t>Kerri Eglin. (2018). Leading Class Discussions. The WAC Clearinghouse. Retrieved from https://wac.colostate.edu/resources/teaching/guides/discussions/. Originally developed for Writing@CSU (</a:t>
            </a:r>
            <a:r>
              <a:rPr lang="en" sz="1100" u="sng">
                <a:solidFill>
                  <a:srgbClr val="1155CC"/>
                </a:solidFill>
                <a:latin typeface="Lora"/>
                <a:ea typeface="Lora"/>
                <a:cs typeface="Lora"/>
                <a:sym typeface="Lora"/>
                <a:hlinkClick r:id="rId5">
                  <a:extLst>
                    <a:ext uri="{A12FA001-AC4F-418D-AE19-62706E023703}">
                      <ahyp:hlinkClr val="tx"/>
                    </a:ext>
                  </a:extLst>
                </a:hlinkClick>
              </a:rPr>
              <a:t>https://writing.colostate.edu</a:t>
            </a:r>
            <a:r>
              <a:rPr lang="en" sz="1100">
                <a:solidFill>
                  <a:srgbClr val="212529"/>
                </a:solidFill>
                <a:latin typeface="Lora"/>
                <a:ea typeface="Lora"/>
                <a:cs typeface="Lora"/>
                <a:sym typeface="Lora"/>
              </a:rPr>
              <a:t>).</a:t>
            </a:r>
            <a:endParaRPr sz="1100">
              <a:solidFill>
                <a:srgbClr val="212529"/>
              </a:solidFill>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rPr lang="en" sz="1000" u="sng">
                <a:solidFill>
                  <a:srgbClr val="1155CC"/>
                </a:solidFill>
                <a:latin typeface="Lora"/>
                <a:ea typeface="Lora"/>
                <a:cs typeface="Lora"/>
                <a:sym typeface="Lora"/>
                <a:hlinkClick r:id="rId6">
                  <a:extLst>
                    <a:ext uri="{A12FA001-AC4F-418D-AE19-62706E023703}">
                      <ahyp:hlinkClr val="tx"/>
                    </a:ext>
                  </a:extLst>
                </a:hlinkClick>
              </a:rPr>
              <a:t>https://www.gse.harvard.edu/news/uk/17/02/talking-race-controversy-and-trauma</a:t>
            </a:r>
            <a:r>
              <a:rPr lang="en" sz="1000">
                <a:solidFill>
                  <a:schemeClr val="dk1"/>
                </a:solidFill>
                <a:latin typeface="Lora"/>
                <a:ea typeface="Lora"/>
                <a:cs typeface="Lora"/>
                <a:sym typeface="Lora"/>
              </a:rPr>
              <a:t> </a:t>
            </a:r>
            <a:endParaRPr sz="1000">
              <a:solidFill>
                <a:schemeClr val="dk1"/>
              </a:solidFill>
              <a:latin typeface="Lora"/>
              <a:ea typeface="Lora"/>
              <a:cs typeface="Lora"/>
              <a:sym typeface="Lora"/>
            </a:endParaRPr>
          </a:p>
          <a:p>
            <a:pPr indent="0" lvl="0" marL="0" marR="50800" rtl="0" algn="l">
              <a:lnSpc>
                <a:spcPct val="100000"/>
              </a:lnSpc>
              <a:spcBef>
                <a:spcPts val="0"/>
              </a:spcBef>
              <a:spcAft>
                <a:spcPts val="0"/>
              </a:spcAft>
              <a:buClr>
                <a:schemeClr val="dk1"/>
              </a:buClr>
              <a:buSzPts val="1100"/>
              <a:buFont typeface="Arial"/>
              <a:buNone/>
            </a:pPr>
            <a:r>
              <a:t/>
            </a:r>
            <a:endParaRPr sz="1100">
              <a:solidFill>
                <a:schemeClr val="dk1"/>
              </a:solidFill>
              <a:latin typeface="Lora"/>
              <a:ea typeface="Lora"/>
              <a:cs typeface="Lora"/>
              <a:sym typeface="Lora"/>
            </a:endParaRPr>
          </a:p>
          <a:p>
            <a:pPr indent="0" lvl="0" marL="0" marR="50800" rtl="0" algn="l">
              <a:lnSpc>
                <a:spcPct val="100000"/>
              </a:lnSpc>
              <a:spcBef>
                <a:spcPts val="0"/>
              </a:spcBef>
              <a:spcAft>
                <a:spcPts val="0"/>
              </a:spcAft>
              <a:buClr>
                <a:schemeClr val="dk1"/>
              </a:buClr>
              <a:buSzPts val="1100"/>
              <a:buFont typeface="Arial"/>
              <a:buNone/>
            </a:pPr>
            <a:r>
              <a:rPr lang="en" sz="1100">
                <a:solidFill>
                  <a:schemeClr val="dk1"/>
                </a:solidFill>
                <a:latin typeface="Lora"/>
                <a:ea typeface="Lora"/>
                <a:cs typeface="Lora"/>
                <a:sym typeface="Lora"/>
              </a:rPr>
              <a:t>Schafer, Leah. "Talking Race, Controversy, and Trauma." </a:t>
            </a:r>
            <a:r>
              <a:rPr i="1" lang="en" sz="1100">
                <a:solidFill>
                  <a:schemeClr val="dk1"/>
                </a:solidFill>
                <a:latin typeface="Lora"/>
                <a:ea typeface="Lora"/>
                <a:cs typeface="Lora"/>
                <a:sym typeface="Lora"/>
              </a:rPr>
              <a:t>Harvard Graduate School of Education</a:t>
            </a:r>
            <a:r>
              <a:rPr lang="en" sz="1100">
                <a:solidFill>
                  <a:schemeClr val="dk1"/>
                </a:solidFill>
                <a:latin typeface="Lora"/>
                <a:ea typeface="Lora"/>
                <a:cs typeface="Lora"/>
                <a:sym typeface="Lora"/>
              </a:rPr>
              <a:t>, 21 Feb. 2017, www.gse.harvard.edu/news/uk/17/02/talking-race-controversy-and-trauma. Accessed 26 Sept. 2021.</a:t>
            </a:r>
            <a:endParaRPr sz="1100">
              <a:solidFill>
                <a:schemeClr val="dk1"/>
              </a:solidFill>
              <a:latin typeface="Lora"/>
              <a:ea typeface="Lora"/>
              <a:cs typeface="Lora"/>
              <a:sym typeface="Lora"/>
            </a:endParaRPr>
          </a:p>
          <a:p>
            <a:pPr indent="0" lvl="0" marL="0" marR="50800" rtl="0" algn="l">
              <a:lnSpc>
                <a:spcPct val="100000"/>
              </a:lnSpc>
              <a:spcBef>
                <a:spcPts val="0"/>
              </a:spcBef>
              <a:spcAft>
                <a:spcPts val="0"/>
              </a:spcAft>
              <a:buClr>
                <a:schemeClr val="dk1"/>
              </a:buClr>
              <a:buSzPts val="1100"/>
              <a:buFont typeface="Arial"/>
              <a:buNone/>
            </a:pPr>
            <a:r>
              <a:rPr lang="en" sz="1100">
                <a:solidFill>
                  <a:schemeClr val="dk1"/>
                </a:solidFill>
                <a:latin typeface="Lora"/>
                <a:ea typeface="Lora"/>
                <a:cs typeface="Lora"/>
                <a:sym typeface="Lora"/>
              </a:rPr>
              <a:t>Planning ahead to discuss breaking events and potentially traumatic events with students takes know-how and the space to be able to address these things with students instead of just ignoring them.</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rPr lang="en" sz="1000" u="sng">
                <a:solidFill>
                  <a:srgbClr val="1155CC"/>
                </a:solidFill>
                <a:latin typeface="Lora"/>
                <a:ea typeface="Lora"/>
                <a:cs typeface="Lora"/>
                <a:sym typeface="Lora"/>
                <a:hlinkClick r:id="rId7">
                  <a:extLst>
                    <a:ext uri="{A12FA001-AC4F-418D-AE19-62706E023703}">
                      <ahyp:hlinkClr val="tx"/>
                    </a:ext>
                  </a:extLst>
                </a:hlinkClick>
              </a:rPr>
              <a:t>https://crlt.umich.edu/publinks/generalguidelines</a:t>
            </a:r>
            <a:endParaRPr sz="1100">
              <a:solidFill>
                <a:schemeClr val="dk1"/>
              </a:solidFill>
              <a:latin typeface="Lora"/>
              <a:ea typeface="Lora"/>
              <a:cs typeface="Lora"/>
              <a:sym typeface="Lora"/>
            </a:endParaRPr>
          </a:p>
          <a:p>
            <a:pPr indent="0" lvl="0" marL="457200" marR="50800" rtl="0" algn="l">
              <a:lnSpc>
                <a:spcPct val="100000"/>
              </a:lnSpc>
              <a:spcBef>
                <a:spcPts val="0"/>
              </a:spcBef>
              <a:spcAft>
                <a:spcPts val="0"/>
              </a:spcAft>
              <a:buNone/>
            </a:pPr>
            <a:r>
              <a:rPr lang="en" sz="1100">
                <a:solidFill>
                  <a:schemeClr val="dk1"/>
                </a:solidFill>
                <a:latin typeface="Lora"/>
                <a:ea typeface="Lora"/>
                <a:cs typeface="Lora"/>
                <a:sym typeface="Lora"/>
              </a:rPr>
              <a:t>"Guidelines for Discussing Difficult or High-Stakes Topics." </a:t>
            </a:r>
            <a:r>
              <a:rPr i="1" lang="en" sz="1100">
                <a:solidFill>
                  <a:schemeClr val="dk1"/>
                </a:solidFill>
                <a:latin typeface="Lora"/>
                <a:ea typeface="Lora"/>
                <a:cs typeface="Lora"/>
                <a:sym typeface="Lora"/>
              </a:rPr>
              <a:t>CRLT</a:t>
            </a:r>
            <a:r>
              <a:rPr lang="en" sz="1100">
                <a:solidFill>
                  <a:schemeClr val="dk1"/>
                </a:solidFill>
                <a:latin typeface="Lora"/>
                <a:ea typeface="Lora"/>
                <a:cs typeface="Lora"/>
                <a:sym typeface="Lora"/>
              </a:rPr>
              <a:t>, crlt.umich.edu/publinks/generalguidelines. Accessed 26 Sept. 2021.</a:t>
            </a:r>
            <a:endParaRPr sz="1900">
              <a:latin typeface="Lora"/>
              <a:ea typeface="Lora"/>
              <a:cs typeface="Lora"/>
              <a:sym typeface="Lor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105850"/>
            <a:ext cx="8520600" cy="8418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n" sz="3600">
                <a:solidFill>
                  <a:srgbClr val="2E75B5"/>
                </a:solidFill>
                <a:latin typeface="Lora"/>
                <a:ea typeface="Lora"/>
                <a:cs typeface="Lora"/>
                <a:sym typeface="Lora"/>
              </a:rPr>
              <a:t>Every Behavior is a Learned Behavior...</a:t>
            </a:r>
            <a:endParaRPr b="1" sz="3600">
              <a:solidFill>
                <a:srgbClr val="2E75B5"/>
              </a:solidFill>
              <a:latin typeface="Lora"/>
              <a:ea typeface="Lora"/>
              <a:cs typeface="Lora"/>
              <a:sym typeface="Lora"/>
            </a:endParaRPr>
          </a:p>
        </p:txBody>
      </p:sp>
      <p:pic>
        <p:nvPicPr>
          <p:cNvPr id="110" name="Google Shape;110;p20"/>
          <p:cNvPicPr preferRelativeResize="0"/>
          <p:nvPr>
            <p:ph idx="4294967295" type="body"/>
          </p:nvPr>
        </p:nvPicPr>
        <p:blipFill rotWithShape="1">
          <a:blip r:embed="rId3">
            <a:alphaModFix/>
          </a:blip>
          <a:srcRect b="0" l="0" r="0" t="0"/>
          <a:stretch/>
        </p:blipFill>
        <p:spPr>
          <a:xfrm>
            <a:off x="1301713" y="929250"/>
            <a:ext cx="6709200" cy="3285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147100" y="144125"/>
            <a:ext cx="6384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 History of the United States</a:t>
            </a:r>
            <a:endParaRPr/>
          </a:p>
        </p:txBody>
      </p:sp>
      <p:pic>
        <p:nvPicPr>
          <p:cNvPr id="116" name="Google Shape;116;p21"/>
          <p:cNvPicPr preferRelativeResize="0"/>
          <p:nvPr/>
        </p:nvPicPr>
        <p:blipFill rotWithShape="1">
          <a:blip r:embed="rId3">
            <a:alphaModFix/>
          </a:blip>
          <a:srcRect b="0" l="0" r="0" t="0"/>
          <a:stretch/>
        </p:blipFill>
        <p:spPr>
          <a:xfrm>
            <a:off x="6783388" y="131826"/>
            <a:ext cx="1170430" cy="78028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147100" y="144125"/>
            <a:ext cx="6384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 History of the United States</a:t>
            </a:r>
            <a:endParaRPr/>
          </a:p>
        </p:txBody>
      </p:sp>
      <p:sp>
        <p:nvSpPr>
          <p:cNvPr id="122" name="Google Shape;122;p22"/>
          <p:cNvSpPr txBox="1"/>
          <p:nvPr>
            <p:ph idx="1" type="body"/>
          </p:nvPr>
        </p:nvSpPr>
        <p:spPr>
          <a:xfrm>
            <a:off x="311700" y="899825"/>
            <a:ext cx="8603700" cy="36693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600"/>
              </a:spcAft>
              <a:buClr>
                <a:schemeClr val="dk1"/>
              </a:buClr>
              <a:buSzPts val="2400"/>
              <a:buFont typeface="Arial"/>
              <a:buNone/>
            </a:pPr>
            <a:r>
              <a:rPr lang="en" sz="1900">
                <a:latin typeface="Lora"/>
                <a:ea typeface="Lora"/>
                <a:cs typeface="Lora"/>
                <a:sym typeface="Lora"/>
              </a:rPr>
              <a:t>A nation of disgruntled immigrants (Founding Fathers) who settled on stolen land (owned by the Native Americans).  That land flourished and grew through hard work and skilled laborers who were underpaid (Slavery).  It had moments where we didn’t get along (Civil War). </a:t>
            </a:r>
            <a:br>
              <a:rPr lang="en" sz="1900">
                <a:latin typeface="Lora"/>
                <a:ea typeface="Lora"/>
                <a:cs typeface="Lora"/>
                <a:sym typeface="Lora"/>
              </a:rPr>
            </a:br>
            <a:r>
              <a:rPr lang="en" sz="1900">
                <a:latin typeface="Lora"/>
                <a:ea typeface="Lora"/>
                <a:cs typeface="Lora"/>
                <a:sym typeface="Lora"/>
              </a:rPr>
              <a:t>We stand united following tragedies (Columbine, 9/11, Sandy Hook) but sadly...we find a way to revert back to our respective corners and continue our methods of divisiveness.  </a:t>
            </a:r>
            <a:endParaRPr sz="1500"/>
          </a:p>
        </p:txBody>
      </p:sp>
      <p:pic>
        <p:nvPicPr>
          <p:cNvPr id="123" name="Google Shape;123;p22"/>
          <p:cNvPicPr preferRelativeResize="0"/>
          <p:nvPr/>
        </p:nvPicPr>
        <p:blipFill rotWithShape="1">
          <a:blip r:embed="rId3">
            <a:alphaModFix/>
          </a:blip>
          <a:srcRect b="0" l="0" r="0" t="0"/>
          <a:stretch/>
        </p:blipFill>
        <p:spPr>
          <a:xfrm>
            <a:off x="6783388" y="131826"/>
            <a:ext cx="1170430" cy="78028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2E75B5"/>
              </a:buClr>
              <a:buSzPts val="4100"/>
              <a:buFont typeface="Calibri"/>
              <a:buNone/>
            </a:pPr>
            <a:r>
              <a:rPr b="1" lang="en" sz="4100">
                <a:solidFill>
                  <a:schemeClr val="accent5"/>
                </a:solidFill>
                <a:latin typeface="Lora"/>
                <a:ea typeface="Lora"/>
                <a:cs typeface="Lora"/>
                <a:sym typeface="Lora"/>
              </a:rPr>
              <a:t>HOW DO WE BOUNCE BACK?</a:t>
            </a:r>
            <a:endParaRPr b="1" sz="4100">
              <a:solidFill>
                <a:schemeClr val="accent5"/>
              </a:solidFill>
              <a:latin typeface="Lora"/>
              <a:ea typeface="Lora"/>
              <a:cs typeface="Lora"/>
              <a:sym typeface="Lora"/>
            </a:endParaRPr>
          </a:p>
        </p:txBody>
      </p:sp>
      <p:sp>
        <p:nvSpPr>
          <p:cNvPr id="129" name="Google Shape;129;p23"/>
          <p:cNvSpPr txBox="1"/>
          <p:nvPr>
            <p:ph idx="1" type="body"/>
          </p:nvPr>
        </p:nvSpPr>
        <p:spPr>
          <a:xfrm>
            <a:off x="371475" y="1369226"/>
            <a:ext cx="8401200" cy="3678300"/>
          </a:xfrm>
          <a:prstGeom prst="rect">
            <a:avLst/>
          </a:prstGeom>
          <a:noFill/>
          <a:ln>
            <a:noFill/>
          </a:ln>
        </p:spPr>
        <p:txBody>
          <a:bodyPr anchorCtr="0" anchor="t" bIns="34275" lIns="68575" spcFirstLastPara="1" rIns="68575" wrap="square" tIns="34275">
            <a:normAutofit fontScale="85000" lnSpcReduction="10000"/>
          </a:bodyPr>
          <a:lstStyle/>
          <a:p>
            <a:pPr indent="-374332" lvl="0" marL="457200" rtl="0" algn="l">
              <a:lnSpc>
                <a:spcPct val="115000"/>
              </a:lnSpc>
              <a:spcBef>
                <a:spcPts val="0"/>
              </a:spcBef>
              <a:spcAft>
                <a:spcPts val="0"/>
              </a:spcAft>
              <a:buSzPct val="100000"/>
              <a:buFont typeface="Lora"/>
              <a:buChar char="●"/>
            </a:pPr>
            <a:r>
              <a:rPr lang="en" sz="2700">
                <a:latin typeface="Lora"/>
                <a:ea typeface="Lora"/>
                <a:cs typeface="Lora"/>
                <a:sym typeface="Lora"/>
              </a:rPr>
              <a:t>Allow people to tell </a:t>
            </a:r>
            <a:r>
              <a:rPr i="1" lang="en" sz="2700" u="sng">
                <a:latin typeface="Lora"/>
                <a:ea typeface="Lora"/>
                <a:cs typeface="Lora"/>
                <a:sym typeface="Lora"/>
              </a:rPr>
              <a:t>their</a:t>
            </a:r>
            <a:r>
              <a:rPr lang="en" sz="2700">
                <a:latin typeface="Lora"/>
                <a:ea typeface="Lora"/>
                <a:cs typeface="Lora"/>
                <a:sym typeface="Lora"/>
              </a:rPr>
              <a:t> </a:t>
            </a:r>
            <a:r>
              <a:rPr lang="en" sz="2700">
                <a:latin typeface="Lora"/>
                <a:ea typeface="Lora"/>
                <a:cs typeface="Lora"/>
                <a:sym typeface="Lora"/>
              </a:rPr>
              <a:t>story without fear of judgement or contradiction</a:t>
            </a:r>
            <a:endParaRPr>
              <a:latin typeface="Lora"/>
              <a:ea typeface="Lora"/>
              <a:cs typeface="Lora"/>
              <a:sym typeface="Lora"/>
            </a:endParaRPr>
          </a:p>
          <a:p>
            <a:pPr indent="-374332" lvl="0" marL="457200" rtl="0" algn="l">
              <a:lnSpc>
                <a:spcPct val="115000"/>
              </a:lnSpc>
              <a:spcBef>
                <a:spcPts val="1000"/>
              </a:spcBef>
              <a:spcAft>
                <a:spcPts val="0"/>
              </a:spcAft>
              <a:buSzPct val="100000"/>
              <a:buFont typeface="Lora"/>
              <a:buChar char="●"/>
            </a:pPr>
            <a:r>
              <a:rPr lang="en" sz="2700">
                <a:latin typeface="Lora"/>
                <a:ea typeface="Lora"/>
                <a:cs typeface="Lora"/>
                <a:sym typeface="Lora"/>
              </a:rPr>
              <a:t>Learn how to just listen</a:t>
            </a:r>
            <a:endParaRPr sz="2700">
              <a:latin typeface="Lora"/>
              <a:ea typeface="Lora"/>
              <a:cs typeface="Lora"/>
              <a:sym typeface="Lora"/>
            </a:endParaRPr>
          </a:p>
          <a:p>
            <a:pPr indent="-374332" lvl="0" marL="457200" rtl="0" algn="l">
              <a:lnSpc>
                <a:spcPct val="115000"/>
              </a:lnSpc>
              <a:spcBef>
                <a:spcPts val="1000"/>
              </a:spcBef>
              <a:spcAft>
                <a:spcPts val="0"/>
              </a:spcAft>
              <a:buSzPct val="100000"/>
              <a:buFont typeface="Lora"/>
              <a:buChar char="●"/>
            </a:pPr>
            <a:r>
              <a:rPr lang="en" sz="2700">
                <a:latin typeface="Lora"/>
                <a:ea typeface="Lora"/>
                <a:cs typeface="Lora"/>
                <a:sym typeface="Lora"/>
              </a:rPr>
              <a:t>Speak up for those whose voices have been silenced by </a:t>
            </a:r>
            <a:br>
              <a:rPr lang="en" sz="2700">
                <a:latin typeface="Lora"/>
                <a:ea typeface="Lora"/>
                <a:cs typeface="Lora"/>
                <a:sym typeface="Lora"/>
              </a:rPr>
            </a:br>
            <a:r>
              <a:rPr lang="en" sz="2700">
                <a:latin typeface="Lora"/>
                <a:ea typeface="Lora"/>
                <a:cs typeface="Lora"/>
                <a:sym typeface="Lora"/>
              </a:rPr>
              <a:t>tradition or tragedy</a:t>
            </a:r>
            <a:endParaRPr sz="2700">
              <a:latin typeface="Lora"/>
              <a:ea typeface="Lora"/>
              <a:cs typeface="Lora"/>
              <a:sym typeface="Lora"/>
            </a:endParaRPr>
          </a:p>
          <a:p>
            <a:pPr indent="-374332" lvl="0" marL="457200" rtl="0" algn="l">
              <a:lnSpc>
                <a:spcPct val="115000"/>
              </a:lnSpc>
              <a:spcBef>
                <a:spcPts val="1000"/>
              </a:spcBef>
              <a:spcAft>
                <a:spcPts val="0"/>
              </a:spcAft>
              <a:buSzPct val="100000"/>
              <a:buFont typeface="Lora"/>
              <a:buChar char="●"/>
            </a:pPr>
            <a:r>
              <a:rPr b="1" lang="en" sz="2700">
                <a:solidFill>
                  <a:srgbClr val="2E75B5"/>
                </a:solidFill>
                <a:latin typeface="Lora"/>
                <a:ea typeface="Lora"/>
                <a:cs typeface="Lora"/>
                <a:sym typeface="Lora"/>
              </a:rPr>
              <a:t>NEVER</a:t>
            </a:r>
            <a:r>
              <a:rPr lang="en" sz="2700">
                <a:solidFill>
                  <a:srgbClr val="851212"/>
                </a:solidFill>
                <a:latin typeface="Lora"/>
                <a:ea typeface="Lora"/>
                <a:cs typeface="Lora"/>
                <a:sym typeface="Lora"/>
              </a:rPr>
              <a:t> </a:t>
            </a:r>
            <a:r>
              <a:rPr lang="en" sz="2700">
                <a:latin typeface="Lora"/>
                <a:ea typeface="Lora"/>
                <a:cs typeface="Lora"/>
                <a:sym typeface="Lora"/>
              </a:rPr>
              <a:t>plant your feet!</a:t>
            </a:r>
            <a:endParaRPr>
              <a:latin typeface="Lora"/>
              <a:ea typeface="Lora"/>
              <a:cs typeface="Lora"/>
              <a:sym typeface="Lora"/>
            </a:endParaRPr>
          </a:p>
          <a:p>
            <a:pPr indent="-374332" lvl="0" marL="457200" rtl="0" algn="l">
              <a:lnSpc>
                <a:spcPct val="115000"/>
              </a:lnSpc>
              <a:spcBef>
                <a:spcPts val="1000"/>
              </a:spcBef>
              <a:spcAft>
                <a:spcPts val="0"/>
              </a:spcAft>
              <a:buSzPct val="100000"/>
              <a:buFont typeface="Lora"/>
              <a:buChar char="●"/>
            </a:pPr>
            <a:r>
              <a:rPr lang="en" sz="2700">
                <a:latin typeface="Lora"/>
                <a:ea typeface="Lora"/>
                <a:cs typeface="Lora"/>
                <a:sym typeface="Lora"/>
              </a:rPr>
              <a:t>Evolve from emotions and respond with reality/research</a:t>
            </a:r>
            <a:endParaRPr>
              <a:latin typeface="Lora"/>
              <a:ea typeface="Lora"/>
              <a:cs typeface="Lora"/>
              <a:sym typeface="Lora"/>
            </a:endParaRPr>
          </a:p>
          <a:p>
            <a:pPr indent="0" lvl="0" marL="0" rtl="0" algn="l">
              <a:lnSpc>
                <a:spcPct val="90000"/>
              </a:lnSpc>
              <a:spcBef>
                <a:spcPts val="1000"/>
              </a:spcBef>
              <a:spcAft>
                <a:spcPts val="0"/>
              </a:spcAft>
              <a:buNone/>
            </a:pPr>
            <a:r>
              <a:t/>
            </a:r>
            <a:endParaRPr sz="2700">
              <a:latin typeface="Lora"/>
              <a:ea typeface="Lora"/>
              <a:cs typeface="Lora"/>
              <a:sym typeface="Lor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4"/>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t>Abstract</a:t>
            </a:r>
            <a:endParaRPr b="1"/>
          </a:p>
        </p:txBody>
      </p:sp>
      <p:sp>
        <p:nvSpPr>
          <p:cNvPr id="135" name="Google Shape;135;p24"/>
          <p:cNvSpPr txBox="1"/>
          <p:nvPr>
            <p:ph idx="2" type="body"/>
          </p:nvPr>
        </p:nvSpPr>
        <p:spPr>
          <a:xfrm>
            <a:off x="4731300" y="315475"/>
            <a:ext cx="4293900" cy="4608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950">
                <a:solidFill>
                  <a:schemeClr val="dk1"/>
                </a:solidFill>
                <a:latin typeface="Lora"/>
                <a:ea typeface="Lora"/>
                <a:cs typeface="Lora"/>
                <a:sym typeface="Lora"/>
              </a:rPr>
              <a:t>Texas TEKS now require students to listen, speak, and discuss metacognitively--but </a:t>
            </a:r>
            <a:r>
              <a:rPr i="1" lang="en" sz="1950">
                <a:solidFill>
                  <a:schemeClr val="dk1"/>
                </a:solidFill>
                <a:latin typeface="Lora"/>
                <a:ea typeface="Lora"/>
                <a:cs typeface="Lora"/>
                <a:sym typeface="Lora"/>
              </a:rPr>
              <a:t>how</a:t>
            </a:r>
            <a:r>
              <a:rPr lang="en" sz="1950">
                <a:solidFill>
                  <a:schemeClr val="dk1"/>
                </a:solidFill>
                <a:latin typeface="Lora"/>
                <a:ea typeface="Lora"/>
                <a:cs typeface="Lora"/>
                <a:sym typeface="Lora"/>
              </a:rPr>
              <a:t>? In these times of change, we must create spaces for students to grow in their ability to have conversations with each other, even the challenging ones. Join us in practicing discussions and walk away with strategies and protocols you can immediately implement in your classroom.</a:t>
            </a:r>
            <a:endParaRPr sz="3000">
              <a:solidFill>
                <a:schemeClr val="dk1"/>
              </a:solidFill>
              <a:latin typeface="Lora"/>
              <a:ea typeface="Lora"/>
              <a:cs typeface="Lora"/>
              <a:sym typeface="Lora"/>
            </a:endParaRPr>
          </a:p>
        </p:txBody>
      </p:sp>
      <p:sp>
        <p:nvSpPr>
          <p:cNvPr id="136" name="Google Shape;136;p24"/>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5"/>
          <p:cNvSpPr txBox="1"/>
          <p:nvPr>
            <p:ph type="title"/>
          </p:nvPr>
        </p:nvSpPr>
        <p:spPr>
          <a:xfrm>
            <a:off x="225250" y="503450"/>
            <a:ext cx="4045200" cy="316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900"/>
              <a:t>Steps for successful integration of crucial conversations - </a:t>
            </a:r>
            <a:endParaRPr b="1" sz="6000"/>
          </a:p>
        </p:txBody>
      </p:sp>
      <p:sp>
        <p:nvSpPr>
          <p:cNvPr id="142" name="Google Shape;142;p25"/>
          <p:cNvSpPr txBox="1"/>
          <p:nvPr>
            <p:ph idx="2" type="body"/>
          </p:nvPr>
        </p:nvSpPr>
        <p:spPr>
          <a:xfrm>
            <a:off x="4684950" y="157350"/>
            <a:ext cx="4091700" cy="4821600"/>
          </a:xfrm>
          <a:prstGeom prst="rect">
            <a:avLst/>
          </a:prstGeom>
        </p:spPr>
        <p:txBody>
          <a:bodyPr anchorCtr="0" anchor="ctr" bIns="91425" lIns="91425" spcFirstLastPara="1" rIns="91425" wrap="square" tIns="91425">
            <a:noAutofit/>
          </a:bodyPr>
          <a:lstStyle/>
          <a:p>
            <a:pPr indent="-368300" lvl="0" marL="457200" rtl="0" algn="l">
              <a:spcBef>
                <a:spcPts val="0"/>
              </a:spcBef>
              <a:spcAft>
                <a:spcPts val="0"/>
              </a:spcAft>
              <a:buClr>
                <a:schemeClr val="dk1"/>
              </a:buClr>
              <a:buSzPts val="2200"/>
              <a:buFont typeface="Lora"/>
              <a:buAutoNum type="arabicPeriod"/>
            </a:pPr>
            <a:r>
              <a:rPr lang="en" sz="2200">
                <a:latin typeface="Lora"/>
                <a:ea typeface="Lora"/>
                <a:cs typeface="Lora"/>
                <a:sym typeface="Lora"/>
              </a:rPr>
              <a:t>Create R</a:t>
            </a:r>
            <a:r>
              <a:rPr lang="en" sz="2200">
                <a:latin typeface="Lora"/>
                <a:ea typeface="Lora"/>
                <a:cs typeface="Lora"/>
                <a:sym typeface="Lora"/>
              </a:rPr>
              <a:t>elationships and Norms</a:t>
            </a:r>
            <a:endParaRPr sz="2200">
              <a:latin typeface="Lora"/>
              <a:ea typeface="Lora"/>
              <a:cs typeface="Lora"/>
              <a:sym typeface="Lora"/>
            </a:endParaRPr>
          </a:p>
          <a:p>
            <a:pPr indent="-342900" lvl="1" marL="914400" rtl="0" algn="l">
              <a:spcBef>
                <a:spcPts val="0"/>
              </a:spcBef>
              <a:spcAft>
                <a:spcPts val="0"/>
              </a:spcAft>
              <a:buClr>
                <a:schemeClr val="dk1"/>
              </a:buClr>
              <a:buSzPts val="1800"/>
              <a:buFont typeface="Lora"/>
              <a:buAutoNum type="alphaLcPeriod"/>
            </a:pPr>
            <a:r>
              <a:rPr lang="en" sz="1800">
                <a:latin typeface="Lora"/>
                <a:ea typeface="Lora"/>
                <a:cs typeface="Lora"/>
                <a:sym typeface="Lora"/>
              </a:rPr>
              <a:t>Let them create their own norms (guided)</a:t>
            </a:r>
            <a:endParaRPr sz="1800">
              <a:latin typeface="Lora"/>
              <a:ea typeface="Lora"/>
              <a:cs typeface="Lora"/>
              <a:sym typeface="Lora"/>
            </a:endParaRPr>
          </a:p>
          <a:p>
            <a:pPr indent="-368300" lvl="0" marL="457200" rtl="0" algn="l">
              <a:spcBef>
                <a:spcPts val="0"/>
              </a:spcBef>
              <a:spcAft>
                <a:spcPts val="0"/>
              </a:spcAft>
              <a:buClr>
                <a:schemeClr val="dk1"/>
              </a:buClr>
              <a:buSzPts val="2200"/>
              <a:buFont typeface="Lora"/>
              <a:buAutoNum type="arabicPeriod"/>
            </a:pPr>
            <a:r>
              <a:rPr lang="en" sz="2200">
                <a:latin typeface="Lora"/>
                <a:ea typeface="Lora"/>
                <a:cs typeface="Lora"/>
                <a:sym typeface="Lora"/>
              </a:rPr>
              <a:t>Address the Awkward </a:t>
            </a:r>
            <a:endParaRPr sz="2200">
              <a:latin typeface="Lora"/>
              <a:ea typeface="Lora"/>
              <a:cs typeface="Lora"/>
              <a:sym typeface="Lora"/>
            </a:endParaRPr>
          </a:p>
          <a:p>
            <a:pPr indent="-342900" lvl="1" marL="914400" rtl="0" algn="l">
              <a:spcBef>
                <a:spcPts val="0"/>
              </a:spcBef>
              <a:spcAft>
                <a:spcPts val="0"/>
              </a:spcAft>
              <a:buClr>
                <a:schemeClr val="dk1"/>
              </a:buClr>
              <a:buSzPts val="1800"/>
              <a:buFont typeface="Lora"/>
              <a:buAutoNum type="alphaLcPeriod"/>
            </a:pPr>
            <a:r>
              <a:rPr lang="en" sz="1800">
                <a:latin typeface="Lora"/>
                <a:ea typeface="Lora"/>
                <a:cs typeface="Lora"/>
                <a:sym typeface="Lora"/>
              </a:rPr>
              <a:t>Be okay with some silence (they hate it just as much as we do!) </a:t>
            </a:r>
            <a:endParaRPr sz="1800">
              <a:latin typeface="Lora"/>
              <a:ea typeface="Lora"/>
              <a:cs typeface="Lora"/>
              <a:sym typeface="Lora"/>
            </a:endParaRPr>
          </a:p>
          <a:p>
            <a:pPr indent="-368300" lvl="0" marL="457200" rtl="0" algn="l">
              <a:spcBef>
                <a:spcPts val="0"/>
              </a:spcBef>
              <a:spcAft>
                <a:spcPts val="0"/>
              </a:spcAft>
              <a:buClr>
                <a:schemeClr val="dk1"/>
              </a:buClr>
              <a:buSzPts val="2200"/>
              <a:buFont typeface="Lora"/>
              <a:buAutoNum type="arabicPeriod"/>
            </a:pPr>
            <a:r>
              <a:rPr lang="en" sz="2200">
                <a:latin typeface="Lora"/>
                <a:ea typeface="Lora"/>
                <a:cs typeface="Lora"/>
                <a:sym typeface="Lora"/>
              </a:rPr>
              <a:t>Give them Structure</a:t>
            </a:r>
            <a:endParaRPr sz="2200">
              <a:latin typeface="Lora"/>
              <a:ea typeface="Lora"/>
              <a:cs typeface="Lora"/>
              <a:sym typeface="Lora"/>
            </a:endParaRPr>
          </a:p>
          <a:p>
            <a:pPr indent="-368300" lvl="0" marL="457200" rtl="0" algn="l">
              <a:spcBef>
                <a:spcPts val="0"/>
              </a:spcBef>
              <a:spcAft>
                <a:spcPts val="0"/>
              </a:spcAft>
              <a:buClr>
                <a:schemeClr val="dk1"/>
              </a:buClr>
              <a:buSzPts val="2200"/>
              <a:buFont typeface="Lora"/>
              <a:buAutoNum type="arabicPeriod"/>
            </a:pPr>
            <a:r>
              <a:rPr lang="en" sz="2200">
                <a:latin typeface="Lora"/>
                <a:ea typeface="Lora"/>
                <a:cs typeface="Lora"/>
                <a:sym typeface="Lora"/>
              </a:rPr>
              <a:t>Opportunities for Guided Conversation</a:t>
            </a:r>
            <a:endParaRPr sz="2200">
              <a:latin typeface="Lora"/>
              <a:ea typeface="Lora"/>
              <a:cs typeface="Lora"/>
              <a:sym typeface="Lora"/>
            </a:endParaRPr>
          </a:p>
          <a:p>
            <a:pPr indent="-368300" lvl="0" marL="457200" rtl="0" algn="l">
              <a:spcBef>
                <a:spcPts val="0"/>
              </a:spcBef>
              <a:spcAft>
                <a:spcPts val="0"/>
              </a:spcAft>
              <a:buClr>
                <a:schemeClr val="dk1"/>
              </a:buClr>
              <a:buSzPts val="2200"/>
              <a:buFont typeface="Lora"/>
              <a:buAutoNum type="arabicPeriod"/>
            </a:pPr>
            <a:r>
              <a:rPr lang="en" sz="2200">
                <a:latin typeface="Lora"/>
                <a:ea typeface="Lora"/>
                <a:cs typeface="Lora"/>
                <a:sym typeface="Lora"/>
              </a:rPr>
              <a:t>Fluid Conversation (GOAL!)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Discussion Method 1</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FF9900"/>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